
<file path=[Content_Types].xml><?xml version="1.0" encoding="utf-8"?>
<Types xmlns="http://schemas.openxmlformats.org/package/2006/content-types">
  <Default Extension="1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2"/>
  </p:notesMasterIdLst>
  <p:sldIdLst>
    <p:sldId id="256" r:id="rId5"/>
    <p:sldId id="257" r:id="rId6"/>
    <p:sldId id="261" r:id="rId7"/>
    <p:sldId id="262" r:id="rId8"/>
    <p:sldId id="263" r:id="rId9"/>
    <p:sldId id="264" r:id="rId10"/>
    <p:sldId id="265" r:id="rId11"/>
    <p:sldId id="266" r:id="rId12"/>
    <p:sldId id="280" r:id="rId13"/>
    <p:sldId id="267" r:id="rId14"/>
    <p:sldId id="287" r:id="rId15"/>
    <p:sldId id="294" r:id="rId16"/>
    <p:sldId id="283" r:id="rId17"/>
    <p:sldId id="284" r:id="rId18"/>
    <p:sldId id="302" r:id="rId19"/>
    <p:sldId id="282" r:id="rId20"/>
    <p:sldId id="28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B93D"/>
    <a:srgbClr val="432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66D52E-8B07-43EB-92C8-1BB032D9675C}" v="3" dt="2026-01-07T09:38:21.8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03"/>
    <p:restoredTop sz="94661"/>
  </p:normalViewPr>
  <p:slideViewPr>
    <p:cSldViewPr snapToGrid="0">
      <p:cViewPr varScale="1">
        <p:scale>
          <a:sx n="78" d="100"/>
          <a:sy n="78" d="100"/>
        </p:scale>
        <p:origin x="62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dy Morland" userId="a11db512-159d-4d76-b584-a2aac44b47c0" providerId="ADAL" clId="{D1E86093-0E97-4EEF-AC53-A8CBFE5AF3AD}"/>
    <pc:docChg chg="undo custSel addSld delSld modSld">
      <pc:chgData name="Mandy Morland" userId="a11db512-159d-4d76-b584-a2aac44b47c0" providerId="ADAL" clId="{D1E86093-0E97-4EEF-AC53-A8CBFE5AF3AD}" dt="2026-01-07T09:38:31.460" v="635" actId="2696"/>
      <pc:docMkLst>
        <pc:docMk/>
      </pc:docMkLst>
      <pc:sldChg chg="addSp delSp modSp mod">
        <pc:chgData name="Mandy Morland" userId="a11db512-159d-4d76-b584-a2aac44b47c0" providerId="ADAL" clId="{D1E86093-0E97-4EEF-AC53-A8CBFE5AF3AD}" dt="2026-01-07T09:37:16.755" v="631" actId="1076"/>
        <pc:sldMkLst>
          <pc:docMk/>
          <pc:sldMk cId="3181784015" sldId="256"/>
        </pc:sldMkLst>
        <pc:spChg chg="add mod">
          <ac:chgData name="Mandy Morland" userId="a11db512-159d-4d76-b584-a2aac44b47c0" providerId="ADAL" clId="{D1E86093-0E97-4EEF-AC53-A8CBFE5AF3AD}" dt="2025-12-11T11:53:22.915" v="0"/>
          <ac:spMkLst>
            <pc:docMk/>
            <pc:sldMk cId="3181784015" sldId="256"/>
            <ac:spMk id="2" creationId="{46F90C4F-B735-DEE8-1044-FB93F55F0F67}"/>
          </ac:spMkLst>
        </pc:spChg>
        <pc:spChg chg="add mod">
          <ac:chgData name="Mandy Morland" userId="a11db512-159d-4d76-b584-a2aac44b47c0" providerId="ADAL" clId="{D1E86093-0E97-4EEF-AC53-A8CBFE5AF3AD}" dt="2025-12-11T11:53:46.077" v="2" actId="1076"/>
          <ac:spMkLst>
            <pc:docMk/>
            <pc:sldMk cId="3181784015" sldId="256"/>
            <ac:spMk id="4" creationId="{919D76F7-1B65-A2A1-42C3-D530F9349F9F}"/>
          </ac:spMkLst>
        </pc:spChg>
        <pc:picChg chg="add mod">
          <ac:chgData name="Mandy Morland" userId="a11db512-159d-4d76-b584-a2aac44b47c0" providerId="ADAL" clId="{D1E86093-0E97-4EEF-AC53-A8CBFE5AF3AD}" dt="2026-01-07T09:37:16.755" v="631" actId="1076"/>
          <ac:picMkLst>
            <pc:docMk/>
            <pc:sldMk cId="3181784015" sldId="256"/>
            <ac:picMk id="3" creationId="{578B14E4-5554-680B-CC9C-498622D24743}"/>
          </ac:picMkLst>
        </pc:picChg>
      </pc:sldChg>
      <pc:sldChg chg="addSp delSp modSp mod">
        <pc:chgData name="Mandy Morland" userId="a11db512-159d-4d76-b584-a2aac44b47c0" providerId="ADAL" clId="{D1E86093-0E97-4EEF-AC53-A8CBFE5AF3AD}" dt="2025-12-11T11:55:18.480" v="13" actId="14100"/>
        <pc:sldMkLst>
          <pc:docMk/>
          <pc:sldMk cId="3223288709" sldId="257"/>
        </pc:sldMkLst>
        <pc:spChg chg="mod">
          <ac:chgData name="Mandy Morland" userId="a11db512-159d-4d76-b584-a2aac44b47c0" providerId="ADAL" clId="{D1E86093-0E97-4EEF-AC53-A8CBFE5AF3AD}" dt="2025-12-11T11:54:13.734" v="3"/>
          <ac:spMkLst>
            <pc:docMk/>
            <pc:sldMk cId="3223288709" sldId="257"/>
            <ac:spMk id="2" creationId="{12541160-68B0-C37B-9389-83F4AFF6BC41}"/>
          </ac:spMkLst>
        </pc:spChg>
        <pc:spChg chg="add mod">
          <ac:chgData name="Mandy Morland" userId="a11db512-159d-4d76-b584-a2aac44b47c0" providerId="ADAL" clId="{D1E86093-0E97-4EEF-AC53-A8CBFE5AF3AD}" dt="2025-12-11T11:55:14.748" v="11" actId="255"/>
          <ac:spMkLst>
            <pc:docMk/>
            <pc:sldMk cId="3223288709" sldId="257"/>
            <ac:spMk id="6" creationId="{F7A6B6D4-EBE1-F3E9-222C-E347EDC6882C}"/>
          </ac:spMkLst>
        </pc:spChg>
        <pc:picChg chg="add mod">
          <ac:chgData name="Mandy Morland" userId="a11db512-159d-4d76-b584-a2aac44b47c0" providerId="ADAL" clId="{D1E86093-0E97-4EEF-AC53-A8CBFE5AF3AD}" dt="2025-12-11T11:55:18.480" v="13" actId="14100"/>
          <ac:picMkLst>
            <pc:docMk/>
            <pc:sldMk cId="3223288709" sldId="257"/>
            <ac:picMk id="4" creationId="{4A694BB9-B2B8-901A-7619-2DEA588915D8}"/>
          </ac:picMkLst>
        </pc:picChg>
      </pc:sldChg>
      <pc:sldChg chg="addSp modSp new mod modClrScheme chgLayout">
        <pc:chgData name="Mandy Morland" userId="a11db512-159d-4d76-b584-a2aac44b47c0" providerId="ADAL" clId="{D1E86093-0E97-4EEF-AC53-A8CBFE5AF3AD}" dt="2025-12-15T10:05:02.605" v="629" actId="20577"/>
        <pc:sldMkLst>
          <pc:docMk/>
          <pc:sldMk cId="3912373163" sldId="261"/>
        </pc:sldMkLst>
        <pc:spChg chg="mod">
          <ac:chgData name="Mandy Morland" userId="a11db512-159d-4d76-b584-a2aac44b47c0" providerId="ADAL" clId="{D1E86093-0E97-4EEF-AC53-A8CBFE5AF3AD}" dt="2025-12-15T10:05:02.605" v="629" actId="20577"/>
          <ac:spMkLst>
            <pc:docMk/>
            <pc:sldMk cId="3912373163" sldId="261"/>
            <ac:spMk id="2" creationId="{3502684D-86E8-EA68-39E4-C764FDA52E83}"/>
          </ac:spMkLst>
        </pc:spChg>
        <pc:spChg chg="mod">
          <ac:chgData name="Mandy Morland" userId="a11db512-159d-4d76-b584-a2aac44b47c0" providerId="ADAL" clId="{D1E86093-0E97-4EEF-AC53-A8CBFE5AF3AD}" dt="2025-12-11T12:53:17.810" v="20" actId="26606"/>
          <ac:spMkLst>
            <pc:docMk/>
            <pc:sldMk cId="3912373163" sldId="261"/>
            <ac:spMk id="3" creationId="{B64B5608-04AE-4CAB-0B06-54B854F2F37B}"/>
          </ac:spMkLst>
        </pc:spChg>
        <pc:picChg chg="add mod">
          <ac:chgData name="Mandy Morland" userId="a11db512-159d-4d76-b584-a2aac44b47c0" providerId="ADAL" clId="{D1E86093-0E97-4EEF-AC53-A8CBFE5AF3AD}" dt="2025-12-11T12:53:09.679" v="19"/>
          <ac:picMkLst>
            <pc:docMk/>
            <pc:sldMk cId="3912373163" sldId="261"/>
            <ac:picMk id="4" creationId="{1EDD5798-A4EE-0236-5239-A42B9B5BABF1}"/>
          </ac:picMkLst>
        </pc:picChg>
      </pc:sldChg>
      <pc:sldChg chg="addSp delSp modSp new mod modClrScheme chgLayout">
        <pc:chgData name="Mandy Morland" userId="a11db512-159d-4d76-b584-a2aac44b47c0" providerId="ADAL" clId="{D1E86093-0E97-4EEF-AC53-A8CBFE5AF3AD}" dt="2025-12-11T12:55:14.773" v="25"/>
        <pc:sldMkLst>
          <pc:docMk/>
          <pc:sldMk cId="3679138535" sldId="262"/>
        </pc:sldMkLst>
        <pc:spChg chg="add mod ord">
          <ac:chgData name="Mandy Morland" userId="a11db512-159d-4d76-b584-a2aac44b47c0" providerId="ADAL" clId="{D1E86093-0E97-4EEF-AC53-A8CBFE5AF3AD}" dt="2025-12-11T12:54:49.089" v="24" actId="255"/>
          <ac:spMkLst>
            <pc:docMk/>
            <pc:sldMk cId="3679138535" sldId="262"/>
            <ac:spMk id="5" creationId="{90D3A6BE-4B17-437A-2974-DF6E34F73A0F}"/>
          </ac:spMkLst>
        </pc:spChg>
        <pc:spChg chg="add mod ord">
          <ac:chgData name="Mandy Morland" userId="a11db512-159d-4d76-b584-a2aac44b47c0" providerId="ADAL" clId="{D1E86093-0E97-4EEF-AC53-A8CBFE5AF3AD}" dt="2025-12-11T12:55:14.773" v="25"/>
          <ac:spMkLst>
            <pc:docMk/>
            <pc:sldMk cId="3679138535" sldId="262"/>
            <ac:spMk id="6" creationId="{D59ACDBA-501B-BCD9-F306-9B9D22503554}"/>
          </ac:spMkLst>
        </pc:spChg>
      </pc:sldChg>
      <pc:sldChg chg="addSp delSp modSp new mod modClrScheme chgLayout modNotesTx">
        <pc:chgData name="Mandy Morland" userId="a11db512-159d-4d76-b584-a2aac44b47c0" providerId="ADAL" clId="{D1E86093-0E97-4EEF-AC53-A8CBFE5AF3AD}" dt="2025-12-11T13:03:09.951" v="234" actId="6549"/>
        <pc:sldMkLst>
          <pc:docMk/>
          <pc:sldMk cId="526466332" sldId="263"/>
        </pc:sldMkLst>
        <pc:spChg chg="mod">
          <ac:chgData name="Mandy Morland" userId="a11db512-159d-4d76-b584-a2aac44b47c0" providerId="ADAL" clId="{D1E86093-0E97-4EEF-AC53-A8CBFE5AF3AD}" dt="2025-12-11T13:00:57.650" v="227" actId="26606"/>
          <ac:spMkLst>
            <pc:docMk/>
            <pc:sldMk cId="526466332" sldId="263"/>
            <ac:spMk id="2" creationId="{A14352F5-2396-E0A7-1DAF-077D48A538E4}"/>
          </ac:spMkLst>
        </pc:spChg>
        <pc:spChg chg="mod ord">
          <ac:chgData name="Mandy Morland" userId="a11db512-159d-4d76-b584-a2aac44b47c0" providerId="ADAL" clId="{D1E86093-0E97-4EEF-AC53-A8CBFE5AF3AD}" dt="2025-12-11T13:02:53.333" v="233" actId="6549"/>
          <ac:spMkLst>
            <pc:docMk/>
            <pc:sldMk cId="526466332" sldId="263"/>
            <ac:spMk id="3" creationId="{83D3FBF3-FC5D-4C2F-DC16-CE88D37CC440}"/>
          </ac:spMkLst>
        </pc:spChg>
      </pc:sldChg>
      <pc:sldChg chg="addSp modSp new mod">
        <pc:chgData name="Mandy Morland" userId="a11db512-159d-4d76-b584-a2aac44b47c0" providerId="ADAL" clId="{D1E86093-0E97-4EEF-AC53-A8CBFE5AF3AD}" dt="2025-12-11T13:05:00.798" v="264" actId="6549"/>
        <pc:sldMkLst>
          <pc:docMk/>
          <pc:sldMk cId="2481543158" sldId="264"/>
        </pc:sldMkLst>
        <pc:spChg chg="mod">
          <ac:chgData name="Mandy Morland" userId="a11db512-159d-4d76-b584-a2aac44b47c0" providerId="ADAL" clId="{D1E86093-0E97-4EEF-AC53-A8CBFE5AF3AD}" dt="2025-12-11T13:04:04.677" v="238" actId="255"/>
          <ac:spMkLst>
            <pc:docMk/>
            <pc:sldMk cId="2481543158" sldId="264"/>
            <ac:spMk id="2" creationId="{EA7FD03F-5DA5-B4B8-A0F5-FE9DDC219CDC}"/>
          </ac:spMkLst>
        </pc:spChg>
        <pc:spChg chg="mod">
          <ac:chgData name="Mandy Morland" userId="a11db512-159d-4d76-b584-a2aac44b47c0" providerId="ADAL" clId="{D1E86093-0E97-4EEF-AC53-A8CBFE5AF3AD}" dt="2025-12-11T13:05:00.798" v="264" actId="6549"/>
          <ac:spMkLst>
            <pc:docMk/>
            <pc:sldMk cId="2481543158" sldId="264"/>
            <ac:spMk id="3" creationId="{D6F1F265-DF04-4C68-AB6E-6449EE43FA38}"/>
          </ac:spMkLst>
        </pc:spChg>
        <pc:picChg chg="add mod">
          <ac:chgData name="Mandy Morland" userId="a11db512-159d-4d76-b584-a2aac44b47c0" providerId="ADAL" clId="{D1E86093-0E97-4EEF-AC53-A8CBFE5AF3AD}" dt="2025-12-11T13:04:35.506" v="241" actId="1076"/>
          <ac:picMkLst>
            <pc:docMk/>
            <pc:sldMk cId="2481543158" sldId="264"/>
            <ac:picMk id="4" creationId="{11562582-44C9-3B7C-FF84-D3B3085D3924}"/>
          </ac:picMkLst>
        </pc:picChg>
      </pc:sldChg>
      <pc:sldChg chg="addSp delSp modSp new mod modClrScheme chgLayout">
        <pc:chgData name="Mandy Morland" userId="a11db512-159d-4d76-b584-a2aac44b47c0" providerId="ADAL" clId="{D1E86093-0E97-4EEF-AC53-A8CBFE5AF3AD}" dt="2025-12-11T13:26:51.477" v="317" actId="113"/>
        <pc:sldMkLst>
          <pc:docMk/>
          <pc:sldMk cId="562383955" sldId="265"/>
        </pc:sldMkLst>
        <pc:spChg chg="mod ord">
          <ac:chgData name="Mandy Morland" userId="a11db512-159d-4d76-b584-a2aac44b47c0" providerId="ADAL" clId="{D1E86093-0E97-4EEF-AC53-A8CBFE5AF3AD}" dt="2025-12-11T13:26:51.477" v="317" actId="113"/>
          <ac:spMkLst>
            <pc:docMk/>
            <pc:sldMk cId="562383955" sldId="265"/>
            <ac:spMk id="2" creationId="{F123FE6D-C792-A08E-92A1-9DE8D7DD3A20}"/>
          </ac:spMkLst>
        </pc:spChg>
        <pc:spChg chg="add mod ord">
          <ac:chgData name="Mandy Morland" userId="a11db512-159d-4d76-b584-a2aac44b47c0" providerId="ADAL" clId="{D1E86093-0E97-4EEF-AC53-A8CBFE5AF3AD}" dt="2025-12-11T13:06:03.678" v="269"/>
          <ac:spMkLst>
            <pc:docMk/>
            <pc:sldMk cId="562383955" sldId="265"/>
            <ac:spMk id="4" creationId="{7C967EED-7366-2889-0D43-3531B96D6844}"/>
          </ac:spMkLst>
        </pc:spChg>
        <pc:spChg chg="add mod ord">
          <ac:chgData name="Mandy Morland" userId="a11db512-159d-4d76-b584-a2aac44b47c0" providerId="ADAL" clId="{D1E86093-0E97-4EEF-AC53-A8CBFE5AF3AD}" dt="2025-12-11T13:06:21.497" v="270"/>
          <ac:spMkLst>
            <pc:docMk/>
            <pc:sldMk cId="562383955" sldId="265"/>
            <ac:spMk id="5" creationId="{C8B1C4BE-F341-EE62-79C1-0FB0CE5AFDB2}"/>
          </ac:spMkLst>
        </pc:spChg>
        <pc:picChg chg="add mod">
          <ac:chgData name="Mandy Morland" userId="a11db512-159d-4d76-b584-a2aac44b47c0" providerId="ADAL" clId="{D1E86093-0E97-4EEF-AC53-A8CBFE5AF3AD}" dt="2025-12-11T13:26:36.762" v="316" actId="1076"/>
          <ac:picMkLst>
            <pc:docMk/>
            <pc:sldMk cId="562383955" sldId="265"/>
            <ac:picMk id="10" creationId="{99A551B0-09F2-2A05-666E-09513C30407B}"/>
          </ac:picMkLst>
        </pc:picChg>
        <pc:picChg chg="add mod">
          <ac:chgData name="Mandy Morland" userId="a11db512-159d-4d76-b584-a2aac44b47c0" providerId="ADAL" clId="{D1E86093-0E97-4EEF-AC53-A8CBFE5AF3AD}" dt="2025-12-11T13:22:36.772" v="303" actId="1076"/>
          <ac:picMkLst>
            <pc:docMk/>
            <pc:sldMk cId="562383955" sldId="265"/>
            <ac:picMk id="22" creationId="{F417B0C7-4123-3BB9-A24F-FF92F7E731B3}"/>
          </ac:picMkLst>
        </pc:picChg>
        <pc:picChg chg="add mod">
          <ac:chgData name="Mandy Morland" userId="a11db512-159d-4d76-b584-a2aac44b47c0" providerId="ADAL" clId="{D1E86093-0E97-4EEF-AC53-A8CBFE5AF3AD}" dt="2025-12-11T13:26:32.879" v="315" actId="14100"/>
          <ac:picMkLst>
            <pc:docMk/>
            <pc:sldMk cId="562383955" sldId="265"/>
            <ac:picMk id="24" creationId="{769BEEE4-6171-9226-499D-CA1D7211FE5E}"/>
          </ac:picMkLst>
        </pc:picChg>
      </pc:sldChg>
      <pc:sldChg chg="addSp delSp modSp new mod modClrScheme chgLayout">
        <pc:chgData name="Mandy Morland" userId="a11db512-159d-4d76-b584-a2aac44b47c0" providerId="ADAL" clId="{D1E86093-0E97-4EEF-AC53-A8CBFE5AF3AD}" dt="2025-12-11T13:56:33.070" v="442" actId="1076"/>
        <pc:sldMkLst>
          <pc:docMk/>
          <pc:sldMk cId="3728063976" sldId="266"/>
        </pc:sldMkLst>
        <pc:spChg chg="add mod ord">
          <ac:chgData name="Mandy Morland" userId="a11db512-159d-4d76-b584-a2aac44b47c0" providerId="ADAL" clId="{D1E86093-0E97-4EEF-AC53-A8CBFE5AF3AD}" dt="2025-12-11T13:54:15.692" v="432" actId="26606"/>
          <ac:spMkLst>
            <pc:docMk/>
            <pc:sldMk cId="3728063976" sldId="266"/>
            <ac:spMk id="5" creationId="{A9831044-6CAC-5308-33F7-327D204F6901}"/>
          </ac:spMkLst>
        </pc:spChg>
        <pc:spChg chg="add mod ord">
          <ac:chgData name="Mandy Morland" userId="a11db512-159d-4d76-b584-a2aac44b47c0" providerId="ADAL" clId="{D1E86093-0E97-4EEF-AC53-A8CBFE5AF3AD}" dt="2025-12-11T13:56:33.070" v="442" actId="1076"/>
          <ac:spMkLst>
            <pc:docMk/>
            <pc:sldMk cId="3728063976" sldId="266"/>
            <ac:spMk id="6" creationId="{539FE2F3-810B-4B78-D3E4-4348BC622577}"/>
          </ac:spMkLst>
        </pc:spChg>
        <pc:picChg chg="add mod">
          <ac:chgData name="Mandy Morland" userId="a11db512-159d-4d76-b584-a2aac44b47c0" providerId="ADAL" clId="{D1E86093-0E97-4EEF-AC53-A8CBFE5AF3AD}" dt="2025-12-11T13:55:03.489" v="437" actId="26606"/>
          <ac:picMkLst>
            <pc:docMk/>
            <pc:sldMk cId="3728063976" sldId="266"/>
            <ac:picMk id="10" creationId="{6C0BFE65-71B1-89DE-5B4B-22388A823CA2}"/>
          </ac:picMkLst>
        </pc:picChg>
      </pc:sldChg>
      <pc:sldChg chg="addSp delSp modSp new mod modClrScheme chgLayout">
        <pc:chgData name="Mandy Morland" userId="a11db512-159d-4d76-b584-a2aac44b47c0" providerId="ADAL" clId="{D1E86093-0E97-4EEF-AC53-A8CBFE5AF3AD}" dt="2025-12-11T13:59:26.928" v="462" actId="1076"/>
        <pc:sldMkLst>
          <pc:docMk/>
          <pc:sldMk cId="1138441781" sldId="267"/>
        </pc:sldMkLst>
        <pc:spChg chg="add mod ord">
          <ac:chgData name="Mandy Morland" userId="a11db512-159d-4d76-b584-a2aac44b47c0" providerId="ADAL" clId="{D1E86093-0E97-4EEF-AC53-A8CBFE5AF3AD}" dt="2025-12-11T13:57:19.532" v="446" actId="255"/>
          <ac:spMkLst>
            <pc:docMk/>
            <pc:sldMk cId="1138441781" sldId="267"/>
            <ac:spMk id="5" creationId="{FA945A30-94B7-1CD4-E780-F5EA0931D82F}"/>
          </ac:spMkLst>
        </pc:spChg>
        <pc:spChg chg="add mod ord">
          <ac:chgData name="Mandy Morland" userId="a11db512-159d-4d76-b584-a2aac44b47c0" providerId="ADAL" clId="{D1E86093-0E97-4EEF-AC53-A8CBFE5AF3AD}" dt="2025-12-11T13:58:53.049" v="460" actId="120"/>
          <ac:spMkLst>
            <pc:docMk/>
            <pc:sldMk cId="1138441781" sldId="267"/>
            <ac:spMk id="6" creationId="{1C3B3D54-3C36-26FC-8BF6-9E0C3F038031}"/>
          </ac:spMkLst>
        </pc:spChg>
        <pc:picChg chg="add mod">
          <ac:chgData name="Mandy Morland" userId="a11db512-159d-4d76-b584-a2aac44b47c0" providerId="ADAL" clId="{D1E86093-0E97-4EEF-AC53-A8CBFE5AF3AD}" dt="2025-12-11T13:59:26.928" v="462" actId="1076"/>
          <ac:picMkLst>
            <pc:docMk/>
            <pc:sldMk cId="1138441781" sldId="267"/>
            <ac:picMk id="8" creationId="{28D037B3-D3AA-4D61-A88E-040159A7273F}"/>
          </ac:picMkLst>
        </pc:picChg>
      </pc:sldChg>
      <pc:sldChg chg="modSp add del mod modNotesTx">
        <pc:chgData name="Mandy Morland" userId="a11db512-159d-4d76-b584-a2aac44b47c0" providerId="ADAL" clId="{D1E86093-0E97-4EEF-AC53-A8CBFE5AF3AD}" dt="2026-01-07T09:38:07.123" v="633" actId="2696"/>
        <pc:sldMkLst>
          <pc:docMk/>
          <pc:sldMk cId="710163568" sldId="270"/>
        </pc:sldMkLst>
        <pc:spChg chg="mod">
          <ac:chgData name="Mandy Morland" userId="a11db512-159d-4d76-b584-a2aac44b47c0" providerId="ADAL" clId="{D1E86093-0E97-4EEF-AC53-A8CBFE5AF3AD}" dt="2025-12-11T13:59:58.595" v="465" actId="255"/>
          <ac:spMkLst>
            <pc:docMk/>
            <pc:sldMk cId="710163568" sldId="270"/>
            <ac:spMk id="4" creationId="{00000000-0000-0000-0000-000000000000}"/>
          </ac:spMkLst>
        </pc:spChg>
      </pc:sldChg>
      <pc:sldChg chg="delSp modSp add del mod">
        <pc:chgData name="Mandy Morland" userId="a11db512-159d-4d76-b584-a2aac44b47c0" providerId="ADAL" clId="{D1E86093-0E97-4EEF-AC53-A8CBFE5AF3AD}" dt="2026-01-07T09:38:31.460" v="635" actId="2696"/>
        <pc:sldMkLst>
          <pc:docMk/>
          <pc:sldMk cId="259196221" sldId="271"/>
        </pc:sldMkLst>
        <pc:spChg chg="mod">
          <ac:chgData name="Mandy Morland" userId="a11db512-159d-4d76-b584-a2aac44b47c0" providerId="ADAL" clId="{D1E86093-0E97-4EEF-AC53-A8CBFE5AF3AD}" dt="2025-12-11T14:03:01.168" v="497" actId="20577"/>
          <ac:spMkLst>
            <pc:docMk/>
            <pc:sldMk cId="259196221" sldId="271"/>
            <ac:spMk id="16" creationId="{00000000-0000-0000-0000-000000000000}"/>
          </ac:spMkLst>
        </pc:spChg>
        <pc:spChg chg="mod">
          <ac:chgData name="Mandy Morland" userId="a11db512-159d-4d76-b584-a2aac44b47c0" providerId="ADAL" clId="{D1E86093-0E97-4EEF-AC53-A8CBFE5AF3AD}" dt="2025-12-11T14:03:28.138" v="523" actId="20577"/>
          <ac:spMkLst>
            <pc:docMk/>
            <pc:sldMk cId="259196221" sldId="271"/>
            <ac:spMk id="35" creationId="{00000000-0000-0000-0000-000000000000}"/>
          </ac:spMkLst>
        </pc:spChg>
        <pc:spChg chg="mod">
          <ac:chgData name="Mandy Morland" userId="a11db512-159d-4d76-b584-a2aac44b47c0" providerId="ADAL" clId="{D1E86093-0E97-4EEF-AC53-A8CBFE5AF3AD}" dt="2025-12-11T14:03:46.544" v="547" actId="20577"/>
          <ac:spMkLst>
            <pc:docMk/>
            <pc:sldMk cId="259196221" sldId="271"/>
            <ac:spMk id="36" creationId="{00000000-0000-0000-0000-000000000000}"/>
          </ac:spMkLst>
        </pc:spChg>
        <pc:picChg chg="mod">
          <ac:chgData name="Mandy Morland" userId="a11db512-159d-4d76-b584-a2aac44b47c0" providerId="ADAL" clId="{D1E86093-0E97-4EEF-AC53-A8CBFE5AF3AD}" dt="2025-12-11T14:03:22.164" v="508" actId="1076"/>
          <ac:picMkLst>
            <pc:docMk/>
            <pc:sldMk cId="259196221" sldId="271"/>
            <ac:picMk id="39" creationId="{00000000-0000-0000-0000-000000000000}"/>
          </ac:picMkLst>
        </pc:picChg>
      </pc:sldChg>
      <pc:sldChg chg="add">
        <pc:chgData name="Mandy Morland" userId="a11db512-159d-4d76-b584-a2aac44b47c0" providerId="ADAL" clId="{D1E86093-0E97-4EEF-AC53-A8CBFE5AF3AD}" dt="2025-12-11T13:56:05.337" v="440"/>
        <pc:sldMkLst>
          <pc:docMk/>
          <pc:sldMk cId="3550818605" sldId="280"/>
        </pc:sldMkLst>
      </pc:sldChg>
      <pc:sldChg chg="addSp delSp modSp new mod">
        <pc:chgData name="Mandy Morland" userId="a11db512-159d-4d76-b584-a2aac44b47c0" providerId="ADAL" clId="{D1E86093-0E97-4EEF-AC53-A8CBFE5AF3AD}" dt="2025-12-11T14:05:28.026" v="558" actId="20577"/>
        <pc:sldMkLst>
          <pc:docMk/>
          <pc:sldMk cId="564275895" sldId="281"/>
        </pc:sldMkLst>
        <pc:spChg chg="mod">
          <ac:chgData name="Mandy Morland" userId="a11db512-159d-4d76-b584-a2aac44b47c0" providerId="ADAL" clId="{D1E86093-0E97-4EEF-AC53-A8CBFE5AF3AD}" dt="2025-12-11T14:04:31.930" v="550" actId="255"/>
          <ac:spMkLst>
            <pc:docMk/>
            <pc:sldMk cId="564275895" sldId="281"/>
            <ac:spMk id="2" creationId="{6BEEAD3D-E0B7-3990-1105-605EB1B0366E}"/>
          </ac:spMkLst>
        </pc:spChg>
        <pc:spChg chg="add mod">
          <ac:chgData name="Mandy Morland" userId="a11db512-159d-4d76-b584-a2aac44b47c0" providerId="ADAL" clId="{D1E86093-0E97-4EEF-AC53-A8CBFE5AF3AD}" dt="2025-12-11T14:05:28.026" v="558" actId="20577"/>
          <ac:spMkLst>
            <pc:docMk/>
            <pc:sldMk cId="564275895" sldId="281"/>
            <ac:spMk id="6" creationId="{48A7B129-51CE-A13F-6903-298255177A1B}"/>
          </ac:spMkLst>
        </pc:spChg>
        <pc:picChg chg="add mod">
          <ac:chgData name="Mandy Morland" userId="a11db512-159d-4d76-b584-a2aac44b47c0" providerId="ADAL" clId="{D1E86093-0E97-4EEF-AC53-A8CBFE5AF3AD}" dt="2025-12-11T14:04:51.243" v="553" actId="1076"/>
          <ac:picMkLst>
            <pc:docMk/>
            <pc:sldMk cId="564275895" sldId="281"/>
            <ac:picMk id="4" creationId="{139A19A2-BB87-3A02-5D62-16EEAEDCB666}"/>
          </ac:picMkLst>
        </pc:picChg>
      </pc:sldChg>
      <pc:sldChg chg="add">
        <pc:chgData name="Mandy Morland" userId="a11db512-159d-4d76-b584-a2aac44b47c0" providerId="ADAL" clId="{D1E86093-0E97-4EEF-AC53-A8CBFE5AF3AD}" dt="2025-12-11T14:08:20.756" v="574"/>
        <pc:sldMkLst>
          <pc:docMk/>
          <pc:sldMk cId="4242370803" sldId="282"/>
        </pc:sldMkLst>
      </pc:sldChg>
      <pc:sldChg chg="addSp modSp new mod">
        <pc:chgData name="Mandy Morland" userId="a11db512-159d-4d76-b584-a2aac44b47c0" providerId="ADAL" clId="{D1E86093-0E97-4EEF-AC53-A8CBFE5AF3AD}" dt="2025-12-11T14:12:48.898" v="603" actId="255"/>
        <pc:sldMkLst>
          <pc:docMk/>
          <pc:sldMk cId="2092565951" sldId="283"/>
        </pc:sldMkLst>
        <pc:spChg chg="mod">
          <ac:chgData name="Mandy Morland" userId="a11db512-159d-4d76-b584-a2aac44b47c0" providerId="ADAL" clId="{D1E86093-0E97-4EEF-AC53-A8CBFE5AF3AD}" dt="2025-12-11T14:12:48.898" v="603" actId="255"/>
          <ac:spMkLst>
            <pc:docMk/>
            <pc:sldMk cId="2092565951" sldId="283"/>
            <ac:spMk id="2" creationId="{02AD68F6-7EDB-99C5-866F-F0391B203CB2}"/>
          </ac:spMkLst>
        </pc:spChg>
        <pc:spChg chg="mod">
          <ac:chgData name="Mandy Morland" userId="a11db512-159d-4d76-b584-a2aac44b47c0" providerId="ADAL" clId="{D1E86093-0E97-4EEF-AC53-A8CBFE5AF3AD}" dt="2025-12-11T14:09:38.386" v="581" actId="207"/>
          <ac:spMkLst>
            <pc:docMk/>
            <pc:sldMk cId="2092565951" sldId="283"/>
            <ac:spMk id="3" creationId="{F2B8CDDB-AF5C-1F72-59C6-E8F71927D463}"/>
          </ac:spMkLst>
        </pc:spChg>
        <pc:picChg chg="add mod">
          <ac:chgData name="Mandy Morland" userId="a11db512-159d-4d76-b584-a2aac44b47c0" providerId="ADAL" clId="{D1E86093-0E97-4EEF-AC53-A8CBFE5AF3AD}" dt="2025-12-11T14:09:43.642" v="582" actId="1076"/>
          <ac:picMkLst>
            <pc:docMk/>
            <pc:sldMk cId="2092565951" sldId="283"/>
            <ac:picMk id="4" creationId="{39522253-CD50-2610-7DEA-655D43F6A1F5}"/>
          </ac:picMkLst>
        </pc:picChg>
      </pc:sldChg>
      <pc:sldChg chg="addSp delSp modSp new mod modClrScheme chgLayout">
        <pc:chgData name="Mandy Morland" userId="a11db512-159d-4d76-b584-a2aac44b47c0" providerId="ADAL" clId="{D1E86093-0E97-4EEF-AC53-A8CBFE5AF3AD}" dt="2025-12-11T14:12:31.754" v="602" actId="207"/>
        <pc:sldMkLst>
          <pc:docMk/>
          <pc:sldMk cId="2834419655" sldId="284"/>
        </pc:sldMkLst>
        <pc:spChg chg="add mod ord">
          <ac:chgData name="Mandy Morland" userId="a11db512-159d-4d76-b584-a2aac44b47c0" providerId="ADAL" clId="{D1E86093-0E97-4EEF-AC53-A8CBFE5AF3AD}" dt="2025-12-11T14:10:21.979" v="585"/>
          <ac:spMkLst>
            <pc:docMk/>
            <pc:sldMk cId="2834419655" sldId="284"/>
            <ac:spMk id="4" creationId="{2FD88591-1B1A-4478-D44A-B709635532B8}"/>
          </ac:spMkLst>
        </pc:spChg>
        <pc:spChg chg="add mod ord">
          <ac:chgData name="Mandy Morland" userId="a11db512-159d-4d76-b584-a2aac44b47c0" providerId="ADAL" clId="{D1E86093-0E97-4EEF-AC53-A8CBFE5AF3AD}" dt="2025-12-11T14:12:23.507" v="601" actId="207"/>
          <ac:spMkLst>
            <pc:docMk/>
            <pc:sldMk cId="2834419655" sldId="284"/>
            <ac:spMk id="5" creationId="{24E44AF0-532E-691E-7885-396360922D0F}"/>
          </ac:spMkLst>
        </pc:spChg>
        <pc:spChg chg="add mod">
          <ac:chgData name="Mandy Morland" userId="a11db512-159d-4d76-b584-a2aac44b47c0" providerId="ADAL" clId="{D1E86093-0E97-4EEF-AC53-A8CBFE5AF3AD}" dt="2025-12-11T14:12:31.754" v="602" actId="207"/>
          <ac:spMkLst>
            <pc:docMk/>
            <pc:sldMk cId="2834419655" sldId="284"/>
            <ac:spMk id="11" creationId="{45FC59C5-68D6-65E2-238F-F29E2B2A8A6D}"/>
          </ac:spMkLst>
        </pc:spChg>
        <pc:picChg chg="add mod">
          <ac:chgData name="Mandy Morland" userId="a11db512-159d-4d76-b584-a2aac44b47c0" providerId="ADAL" clId="{D1E86093-0E97-4EEF-AC53-A8CBFE5AF3AD}" dt="2025-12-11T14:11:02.689" v="595" actId="1076"/>
          <ac:picMkLst>
            <pc:docMk/>
            <pc:sldMk cId="2834419655" sldId="284"/>
            <ac:picMk id="7" creationId="{3F0D3234-96C9-8F8D-E210-E6EA83C19330}"/>
          </ac:picMkLst>
        </pc:picChg>
        <pc:picChg chg="add mod ord">
          <ac:chgData name="Mandy Morland" userId="a11db512-159d-4d76-b584-a2aac44b47c0" providerId="ADAL" clId="{D1E86093-0E97-4EEF-AC53-A8CBFE5AF3AD}" dt="2025-12-11T14:11:57.490" v="597" actId="1076"/>
          <ac:picMkLst>
            <pc:docMk/>
            <pc:sldMk cId="2834419655" sldId="284"/>
            <ac:picMk id="9" creationId="{35D41EAE-4E73-DCA5-FC2B-26C2A674B8FD}"/>
          </ac:picMkLst>
        </pc:picChg>
      </pc:sldChg>
      <pc:sldChg chg="add">
        <pc:chgData name="Mandy Morland" userId="a11db512-159d-4d76-b584-a2aac44b47c0" providerId="ADAL" clId="{D1E86093-0E97-4EEF-AC53-A8CBFE5AF3AD}" dt="2026-01-07T09:37:59.399" v="632"/>
        <pc:sldMkLst>
          <pc:docMk/>
          <pc:sldMk cId="2162293390" sldId="287"/>
        </pc:sldMkLst>
      </pc:sldChg>
      <pc:sldChg chg="add">
        <pc:chgData name="Mandy Morland" userId="a11db512-159d-4d76-b584-a2aac44b47c0" providerId="ADAL" clId="{D1E86093-0E97-4EEF-AC53-A8CBFE5AF3AD}" dt="2026-01-07T09:38:21.818" v="634"/>
        <pc:sldMkLst>
          <pc:docMk/>
          <pc:sldMk cId="3647035553" sldId="294"/>
        </pc:sldMkLst>
      </pc:sldChg>
      <pc:sldChg chg="modSp add mod">
        <pc:chgData name="Mandy Morland" userId="a11db512-159d-4d76-b584-a2aac44b47c0" providerId="ADAL" clId="{D1E86093-0E97-4EEF-AC53-A8CBFE5AF3AD}" dt="2025-12-11T14:13:19.628" v="605" actId="207"/>
        <pc:sldMkLst>
          <pc:docMk/>
          <pc:sldMk cId="3644821857" sldId="302"/>
        </pc:sldMkLst>
        <pc:spChg chg="mod">
          <ac:chgData name="Mandy Morland" userId="a11db512-159d-4d76-b584-a2aac44b47c0" providerId="ADAL" clId="{D1E86093-0E97-4EEF-AC53-A8CBFE5AF3AD}" dt="2025-12-11T14:13:19.628" v="605" actId="207"/>
          <ac:spMkLst>
            <pc:docMk/>
            <pc:sldMk cId="3644821857" sldId="302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388FA9-4F40-4672-9807-101C2F2503C8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E7F167-227F-486F-9BA5-28C85E21AF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6408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E7F167-227F-486F-9BA5-28C85E21AF2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2319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9F633-D480-42B2-83AE-17A621F1F86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5840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110925">
              <a:defRPr/>
            </a:pP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2 Sisters (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Cavrays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) – Looking for entrepreneurial staff to drive change and new ideas to become a leader in the food industry – if want a career in Food Manufacturing. </a:t>
            </a:r>
          </a:p>
          <a:p>
            <a:pPr defTabSz="1110925">
              <a:defRPr/>
            </a:pP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BAE, Barrow – employ 5,200 staff</a:t>
            </a:r>
          </a:p>
          <a:p>
            <a:pPr defTabSz="1110925">
              <a:defRPr/>
            </a:pP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Sellafield – 9,800 staff – largest ‘private’ employer in the county</a:t>
            </a:r>
          </a:p>
          <a:p>
            <a:pPr defTabSz="1110925">
              <a:defRPr/>
            </a:pP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Nestle – 8,000 people over 20 sites including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Dalston</a:t>
            </a:r>
            <a:r>
              <a:rPr lang="en-GB" sz="1600" b="1" baseline="0" dirty="0">
                <a:latin typeface="Arial" panose="020B0604020202020204" pitchFamily="34" charset="0"/>
                <a:cs typeface="Arial" panose="020B0604020202020204" pitchFamily="34" charset="0"/>
              </a:rPr>
              <a:t> (cappuccino &amp; Coffee Mate products)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York, Halifax (Polo, Quality Street &amp;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Kitkat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), Liverpool. Brands include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Kitkat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(chocolate) &amp; Purina – pet food so jobs can include Vet Advisers, Sales Assistants, Shift Engineers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110925">
              <a:defRPr/>
            </a:pP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Pirelli – 5</a:t>
            </a:r>
            <a:r>
              <a:rPr lang="en-GB" sz="16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largest tyre manufacturer in the world. In Carlisle Pirelli make tyres for Audi, Jaguar Land Rover, Mercedes, Porsche &amp; Volvo. Currently expanding</a:t>
            </a:r>
          </a:p>
          <a:p>
            <a:pPr defTabSz="1110925">
              <a:defRPr/>
            </a:pP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Innovia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Wigton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– Produce polypropylene and cellulose films – think £5 and £10 notes, Quality Street wrappers – made of paper to look like plastic – fully biodegradable</a:t>
            </a:r>
          </a:p>
          <a:p>
            <a:pPr defTabSz="1110925">
              <a:defRPr/>
            </a:pP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Crown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Bevcan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– Metal Box – employ 335 and produce 1,400 can per minute for beer,</a:t>
            </a:r>
            <a:r>
              <a:rPr lang="en-GB" sz="1600" b="1" baseline="0" dirty="0">
                <a:latin typeface="Arial" panose="020B0604020202020204" pitchFamily="34" charset="0"/>
                <a:cs typeface="Arial" panose="020B0604020202020204" pitchFamily="34" charset="0"/>
              </a:rPr>
              <a:t> cider and soft drinks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110925">
              <a:defRPr/>
            </a:pP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Pladis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– formerly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McVities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– In Carlisle make ginger nuts, fruit shortcake and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Carrs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Table Water biscuits</a:t>
            </a:r>
          </a:p>
          <a:p>
            <a:pPr defTabSz="1110925">
              <a:defRPr/>
            </a:pP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Asda – 180,000 employees known as ‘colleagues’ in stores, HR and distribution centres</a:t>
            </a:r>
          </a:p>
          <a:p>
            <a:pPr defTabSz="1110925">
              <a:defRPr/>
            </a:pP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Kendal </a:t>
            </a:r>
            <a:r>
              <a:rPr lang="en-GB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Nutricare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 (was Heinz) – factory in Kendal – Baby foods</a:t>
            </a:r>
          </a:p>
          <a:p>
            <a:pPr defTabSz="1110925">
              <a:defRPr/>
            </a:pP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NHS – one of the largest employer in Cumbria – has over 350 different job roles including psychiatrists, physiotherapists,</a:t>
            </a:r>
            <a:r>
              <a:rPr lang="en-GB" sz="1600" b="1" baseline="0" dirty="0">
                <a:latin typeface="Arial" panose="020B0604020202020204" pitchFamily="34" charset="0"/>
                <a:cs typeface="Arial" panose="020B0604020202020204" pitchFamily="34" charset="0"/>
              </a:rPr>
              <a:t> HR staff, cleaners, porters, doctors, dentists, nurses</a:t>
            </a:r>
          </a:p>
          <a:p>
            <a:pPr defTabSz="1110925">
              <a:defRPr/>
            </a:pPr>
            <a:r>
              <a:rPr lang="en-GB" sz="1600" b="1" baseline="0" dirty="0">
                <a:latin typeface="Arial" panose="020B0604020202020204" pitchFamily="34" charset="0"/>
                <a:cs typeface="Arial" panose="020B0604020202020204" pitchFamily="34" charset="0"/>
              </a:rPr>
              <a:t>Cumbria County Council – largest employer in Cumbria – includes schools, libraries, youth services, social services, highway maintenance, waste disposal, emergency planning, consumer protection, town &amp; country planning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110925">
              <a:defRPr/>
            </a:pP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Many of these firms are local, national and international – need to do your research.</a:t>
            </a:r>
          </a:p>
          <a:p>
            <a:pPr defTabSz="1110925">
              <a:defRPr/>
            </a:pP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056F7A-9DBD-4FC0-A7F4-16A6FAE65E3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195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each sector and give info</a:t>
            </a:r>
            <a:r>
              <a:rPr lang="en-GB" baseline="0" dirty="0"/>
              <a:t> about Cumbria current labour market picture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9F633-D480-42B2-83AE-17A621F1F863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9454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and green logo&#10;&#10;Description automatically generated">
            <a:extLst>
              <a:ext uri="{FF2B5EF4-FFF2-40B4-BE49-F238E27FC236}">
                <a16:creationId xmlns:a16="http://schemas.microsoft.com/office/drawing/2014/main" id="{0CD3A093-D409-DC6A-7DD7-09BB411E5E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898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AB42A4-43CF-F933-82D2-807F95D190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9440" y="2875757"/>
            <a:ext cx="4937760" cy="2011362"/>
          </a:xfrm>
        </p:spPr>
        <p:txBody>
          <a:bodyPr anchor="t">
            <a:normAutofit/>
          </a:bodyPr>
          <a:lstStyle>
            <a:lvl1pPr algn="l">
              <a:defRPr sz="4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0E63FE-B202-3DAF-84CE-ABF22DC478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9440" y="47196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179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A16EA-80C7-242D-7651-EAC5A2D52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A5E95C-5346-129D-A492-289EAA502F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55566-7653-17FD-19FC-BB25783618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BE95E-F094-E15E-745F-349F36CBE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6C3773-5F60-0B09-FEE0-73F910206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916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3A049F-D033-4C74-8D06-0732DA2804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E07D6E-DA08-9B26-3E83-C027468C0F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5D06CA-3532-84E3-B766-7593844982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5AC410-88D3-CC73-0DAB-7BAE9D7CB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773C7-E8BF-771D-042A-CED2E3C7D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5309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92A9632-AEF8-5940-9056-3108D4CFD2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5613" y="1847589"/>
            <a:ext cx="10058401" cy="4261472"/>
          </a:xfrm>
        </p:spPr>
        <p:txBody>
          <a:bodyPr/>
          <a:lstStyle>
            <a:lvl1pPr>
              <a:buClr>
                <a:srgbClr val="ED6E4F"/>
              </a:buClr>
              <a:defRPr/>
            </a:lvl1pPr>
            <a:lvl2pPr>
              <a:buClr>
                <a:srgbClr val="ED6E4F"/>
              </a:buClr>
              <a:defRPr/>
            </a:lvl2pPr>
            <a:lvl3pPr>
              <a:buClr>
                <a:srgbClr val="ED6E4F"/>
              </a:buClr>
              <a:defRPr/>
            </a:lvl3pPr>
            <a:lvl4pPr>
              <a:buClr>
                <a:srgbClr val="ED6E4F"/>
              </a:buClr>
              <a:defRPr/>
            </a:lvl4pPr>
            <a:lvl5pPr>
              <a:buClr>
                <a:srgbClr val="ED6E4F"/>
              </a:buClr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D82AA2-5FCB-CA44-9636-9F3382B3046E}"/>
              </a:ext>
            </a:extLst>
          </p:cNvPr>
          <p:cNvCxnSpPr/>
          <p:nvPr userDrawn="1"/>
        </p:nvCxnSpPr>
        <p:spPr>
          <a:xfrm>
            <a:off x="456148" y="1559170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7586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06C31-5FE4-0DEE-31E3-C84DC8C27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FA2DC-689A-B81C-8FED-20799EC32A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0770A9-3849-D228-F1DE-8F71C8730B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DE1878-81EF-5288-7D4B-0245E1FDB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71883E-207D-C3D6-30C0-8589199E3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917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green background with a white circle&#10;&#10;Description automatically generated">
            <a:extLst>
              <a:ext uri="{FF2B5EF4-FFF2-40B4-BE49-F238E27FC236}">
                <a16:creationId xmlns:a16="http://schemas.microsoft.com/office/drawing/2014/main" id="{CF9C4C18-EFD1-7C21-2AB2-D7B9972147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86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BF2CA2-6071-2143-9F5E-39170220B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913770"/>
            <a:ext cx="6150841" cy="2852737"/>
          </a:xfrm>
        </p:spPr>
        <p:txBody>
          <a:bodyPr anchor="t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119387-D972-CBDB-19A2-7504781AC1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8326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CA184-CD2E-923B-525C-4530872DA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3B7271-8115-FB23-6325-DC8B6FE3B7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6C49C4-2F19-6F7D-ADF9-05F3D9BA89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66AFE8-22D0-510D-E8F6-32A0F607CB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9B41FE-2027-6B44-89D1-BE5E43646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84488B-9105-FF11-ABC5-E2B80BC68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177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EBABE-E7F3-FF0F-140E-128D85A1B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3DD8E2-DCD7-F44F-D6F3-76DF5455B8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13C01F-BC4D-DF76-CA24-320130015E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F4FB78-6687-0931-C1C1-2E597C1BE3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E5D485-B915-CF14-CF2A-4642243105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8D2A6C0-28AB-D097-CDF3-DBD3EFF161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28DC93-895F-0768-95BB-85999345A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06E24E-119F-3B1B-272D-C18D103A7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4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E654C-F53D-810C-8765-4212D537D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E974DB-25AE-32E0-4C78-FE2E10266B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279781-5B97-1646-D450-95B2FF9CB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FC6E6C-FD5B-1D28-1D68-82876A9B9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462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7B07C0-8310-5A63-7338-C4284674E8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86F8B7-7305-8A39-A657-D8443A4B8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B1DC9-0B1C-0C7F-E636-C9DD3AD3E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81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B87A3A-63A7-1120-30A7-455D45620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C0ABB7-54CF-A59D-19E6-BAEB45A65D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492CB5-08F3-5451-3AB1-98390A19C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7D95FF-A4BC-6ECA-78BF-F3685D0BDC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0F1DD3-63FA-FDA1-C0A7-29D82D3A8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DAA15F-E9B0-A74E-5F49-8C57E75AF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940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68ECF-11F2-8EF3-7109-6E7F014FC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40D1BD-7582-8D83-8541-12E457A4D3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3FA8C9-2FB7-BCBC-63E9-7A1143E653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FF92B6-2F94-8E28-6E05-676EF40263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07CA27-16C8-EFF9-36C7-2252126AD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62ED06-1C89-A59A-27FC-50635E661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755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and white flag&#10;&#10;Description automatically generated">
            <a:extLst>
              <a:ext uri="{FF2B5EF4-FFF2-40B4-BE49-F238E27FC236}">
                <a16:creationId xmlns:a16="http://schemas.microsoft.com/office/drawing/2014/main" id="{68581A69-E474-7031-33AC-B8A5958CEC38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10633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00FBE7-E262-E7DB-9811-7A16FA22A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E38587-CC5A-7B76-BC90-B56ED3974C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62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rgbClr val="43296E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3B92C4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B92C4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B92C4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B92C4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B92C4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awpixel.com/search/classroom%20background" TargetMode="Externa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hyperlink" Target="http://www.google.co.uk/url?url=http://www.bedfactorydirect.co.uk/sealy-memory-support-divan-bed&amp;rct=j&amp;frm=1&amp;q=&amp;esrc=s&amp;sa=U&amp;ved=0ahUKEwj7pLmSitzWAhVBbFAKHfS1B4sQwW4IGDAB&amp;usg=AOvVaw0oWq63aBWw0gJHNlqapCEP" TargetMode="External"/><Relationship Id="rId18" Type="http://schemas.openxmlformats.org/officeDocument/2006/relationships/image" Target="../media/image30.jpeg"/><Relationship Id="rId26" Type="http://schemas.openxmlformats.org/officeDocument/2006/relationships/image" Target="../media/image37.png"/><Relationship Id="rId3" Type="http://schemas.openxmlformats.org/officeDocument/2006/relationships/hyperlink" Target="https://www.google.co.uk/url?url=https://www.flickr.com/photos/nestle/5537492450&amp;rct=j&amp;frm=1&amp;q=&amp;esrc=s&amp;sa=U&amp;ved=0ahUKEwiS2KyLiNzWAhWBKVAKHRObDegQwW4IJDAH&amp;usg=AOvVaw1n6QfqP9ebwvd_VScAsKjf" TargetMode="External"/><Relationship Id="rId21" Type="http://schemas.openxmlformats.org/officeDocument/2006/relationships/image" Target="../media/image32.png"/><Relationship Id="rId7" Type="http://schemas.openxmlformats.org/officeDocument/2006/relationships/hyperlink" Target="https://www.google.co.uk/url?url=https://au.gradconnection.com/employers/bae-systems/&amp;rct=j&amp;frm=1&amp;q=&amp;esrc=s&amp;sa=U&amp;ved=0ahUKEwiFr_K0iNzWAhWDY1AKHSirCWMQwW4IHjAE&amp;usg=AOvVaw03PG9YQo0Ki12YnBAe9dTL" TargetMode="External"/><Relationship Id="rId12" Type="http://schemas.openxmlformats.org/officeDocument/2006/relationships/image" Target="../media/image27.jpeg"/><Relationship Id="rId17" Type="http://schemas.openxmlformats.org/officeDocument/2006/relationships/hyperlink" Target="https://www.google.co.uk/url?url=https://www.indeed.com/cmp/Crown-Cork-%26-Seal/jobs&amp;rct=j&amp;frm=1&amp;q=&amp;esrc=s&amp;sa=U&amp;ved=0ahUKEwicisLVitzWAhXRKlAKHZhGAmwQwW4IFjAA&amp;usg=AOvVaw28qNgi3HTmWXSaSQiPDaEK" TargetMode="External"/><Relationship Id="rId25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9.png"/><Relationship Id="rId20" Type="http://schemas.openxmlformats.org/officeDocument/2006/relationships/image" Target="../media/image31.png"/><Relationship Id="rId29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11" Type="http://schemas.openxmlformats.org/officeDocument/2006/relationships/hyperlink" Target="https://www.google.co.uk/url?url=https://peopleshistorynhs.org/museumobjects/nhs-logo/&amp;rct=j&amp;frm=1&amp;q=&amp;esrc=s&amp;sa=U&amp;ved=0ahUKEwiXvo75idzWAhUPKFAKHdsEDkQQwW4IGjAC&amp;usg=AOvVaw3znx4OVzMHjK7bHp2K6p2O" TargetMode="External"/><Relationship Id="rId24" Type="http://schemas.openxmlformats.org/officeDocument/2006/relationships/image" Target="../media/image35.png"/><Relationship Id="rId32" Type="http://schemas.openxmlformats.org/officeDocument/2006/relationships/image" Target="../media/image43.png"/><Relationship Id="rId5" Type="http://schemas.openxmlformats.org/officeDocument/2006/relationships/hyperlink" Target="https://www.google.co.uk/url?url=https://commons.wikimedia.org/wiki/File:Logo_Pirelli.svg&amp;rct=j&amp;frm=1&amp;q=&amp;esrc=s&amp;sa=U&amp;ved=0ahUKEwjOl8ioiNzWAhUGJVAKHW6DAs0QwW4IGDAB&amp;usg=AOvVaw2N7F-weHLSsHl040TXX1rt" TargetMode="External"/><Relationship Id="rId15" Type="http://schemas.openxmlformats.org/officeDocument/2006/relationships/hyperlink" Target="http://www.google.co.uk/url?url=http://www.labelsandlabeling.com/news/latest/innovia-sells-cellophane-futamura-chemicals-effort-strengthen-focus-films&amp;rct=j&amp;frm=1&amp;q=&amp;esrc=s&amp;sa=U&amp;ved=0ahUKEwjmzJ67itzWAhUDb1AKHTGkCPgQwW4IFjAA&amp;usg=AOvVaw0-jqpOoY2VMkBV20EqkNqo" TargetMode="External"/><Relationship Id="rId23" Type="http://schemas.openxmlformats.org/officeDocument/2006/relationships/image" Target="../media/image34.png"/><Relationship Id="rId28" Type="http://schemas.openxmlformats.org/officeDocument/2006/relationships/image" Target="../media/image39.png"/><Relationship Id="rId10" Type="http://schemas.openxmlformats.org/officeDocument/2006/relationships/image" Target="../media/image26.jpeg"/><Relationship Id="rId19" Type="http://schemas.openxmlformats.org/officeDocument/2006/relationships/hyperlink" Target="http://www.google.co.uk/url?url=http://www.unitedbiscuits.com/news/worlds-best-loved-biscuit-and-confectionery-brands-unite-to-form-new-global-business/&amp;rct=j&amp;frm=1&amp;q=&amp;esrc=s&amp;sa=U&amp;ved=0ahUKEwjLk63xitzWAhXNKVAKHVAuC6kQwW4IGDAB&amp;usg=AOvVaw3qppRfyDPyqkLk1lz0-5OW" TargetMode="External"/><Relationship Id="rId31" Type="http://schemas.openxmlformats.org/officeDocument/2006/relationships/image" Target="../media/image42.png"/><Relationship Id="rId4" Type="http://schemas.openxmlformats.org/officeDocument/2006/relationships/image" Target="../media/image23.png"/><Relationship Id="rId9" Type="http://schemas.openxmlformats.org/officeDocument/2006/relationships/hyperlink" Target="https://www.google.co.uk/url?url=https://en.wikipedia.org/wiki/2_Sisters_Food_Group&amp;rct=j&amp;frm=1&amp;q=&amp;esrc=s&amp;sa=U&amp;ved=0ahUKEwjBo9jpiNzWAhUIbFAKHffUCKsQwW4IFjAA&amp;usg=AOvVaw2nXaqvLGeuD63gKonr0J74" TargetMode="External"/><Relationship Id="rId14" Type="http://schemas.openxmlformats.org/officeDocument/2006/relationships/image" Target="../media/image28.png"/><Relationship Id="rId22" Type="http://schemas.openxmlformats.org/officeDocument/2006/relationships/image" Target="../media/image33.jpeg"/><Relationship Id="rId27" Type="http://schemas.openxmlformats.org/officeDocument/2006/relationships/image" Target="../media/image38.png"/><Relationship Id="rId30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42.png"/><Relationship Id="rId18" Type="http://schemas.openxmlformats.org/officeDocument/2006/relationships/hyperlink" Target="https://www.google.co.uk/url?url=https://commons.wikimedia.org/wiki/File:Logo_Pirelli.svg&amp;rct=j&amp;frm=1&amp;q=&amp;esrc=s&amp;sa=U&amp;ved=0ahUKEwjOl8ioiNzWAhUGJVAKHW6DAs0QwW4IGDAB&amp;usg=AOvVaw2N7F-weHLSsHl040TXX1rt" TargetMode="External"/><Relationship Id="rId3" Type="http://schemas.openxmlformats.org/officeDocument/2006/relationships/image" Target="../media/image44.png"/><Relationship Id="rId21" Type="http://schemas.openxmlformats.org/officeDocument/2006/relationships/hyperlink" Target="http://www.google.co.uk/url?url=http://www.bedfactorydirect.co.uk/sealy-memory-support-divan-bed&amp;rct=j&amp;frm=1&amp;q=&amp;esrc=s&amp;sa=U&amp;ved=0ahUKEwj7pLmSitzWAhVBbFAKHfS1B4sQwW4IGDAB&amp;usg=AOvVaw0oWq63aBWw0gJHNlqapCEP" TargetMode="External"/><Relationship Id="rId7" Type="http://schemas.openxmlformats.org/officeDocument/2006/relationships/image" Target="../media/image48.png"/><Relationship Id="rId12" Type="http://schemas.openxmlformats.org/officeDocument/2006/relationships/image" Target="../media/image43.png"/><Relationship Id="rId17" Type="http://schemas.openxmlformats.org/officeDocument/2006/relationships/image" Target="../media/image25.png"/><Relationship Id="rId25" Type="http://schemas.openxmlformats.org/officeDocument/2006/relationships/image" Target="../media/image41.png"/><Relationship Id="rId2" Type="http://schemas.openxmlformats.org/officeDocument/2006/relationships/notesSlide" Target="../notesSlides/notesSlide4.xml"/><Relationship Id="rId16" Type="http://schemas.openxmlformats.org/officeDocument/2006/relationships/hyperlink" Target="https://www.google.co.uk/url?url=https://au.gradconnection.com/employers/bae-systems/&amp;rct=j&amp;frm=1&amp;q=&amp;esrc=s&amp;sa=U&amp;ved=0ahUKEwiFr_K0iNzWAhWDY1AKHSirCWMQwW4IHjAE&amp;usg=AOvVaw03PG9YQo0Ki12YnBAe9dTL" TargetMode="External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24" Type="http://schemas.openxmlformats.org/officeDocument/2006/relationships/image" Target="../media/image26.jpeg"/><Relationship Id="rId5" Type="http://schemas.openxmlformats.org/officeDocument/2006/relationships/image" Target="../media/image46.png"/><Relationship Id="rId15" Type="http://schemas.openxmlformats.org/officeDocument/2006/relationships/image" Target="../media/image23.png"/><Relationship Id="rId23" Type="http://schemas.openxmlformats.org/officeDocument/2006/relationships/hyperlink" Target="https://www.google.co.uk/url?url=https://en.wikipedia.org/wiki/2_Sisters_Food_Group&amp;rct=j&amp;frm=1&amp;q=&amp;esrc=s&amp;sa=U&amp;ved=0ahUKEwjBo9jpiNzWAhUIbFAKHffUCKsQwW4IFjAA&amp;usg=AOvVaw2nXaqvLGeuD63gKonr0J74" TargetMode="External"/><Relationship Id="rId10" Type="http://schemas.openxmlformats.org/officeDocument/2006/relationships/image" Target="../media/image51.png"/><Relationship Id="rId19" Type="http://schemas.openxmlformats.org/officeDocument/2006/relationships/image" Target="../media/image24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Relationship Id="rId14" Type="http://schemas.openxmlformats.org/officeDocument/2006/relationships/hyperlink" Target="https://www.google.co.uk/url?url=https://www.flickr.com/photos/nestle/5537492450&amp;rct=j&amp;frm=1&amp;q=&amp;esrc=s&amp;sa=U&amp;ved=0ahUKEwiS2KyLiNzWAhWBKVAKHRObDegQwW4IJDAH&amp;usg=AOvVaw1n6QfqP9ebwvd_VScAsKjf" TargetMode="External"/><Relationship Id="rId22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sbooks.openeducationalberta.ca/introprocomm/chapter/9-2-audience-analysis-in-reports/" TargetMode="Externa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freepngimg.com/png/78470-light-question-mark-thought-bulb-with-icon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freepngimg.com/png/78470-light-question-mark-thought-bulb-with-icon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thebluediamondgallery.com/tablet-dictionary/o/objectives.html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podcast-icon-podcast-podcast-symbol-1322239/" TargetMode="External"/><Relationship Id="rId7" Type="http://schemas.openxmlformats.org/officeDocument/2006/relationships/hyperlink" Target="https://faktor.bg/ikonomika/biznes/uber-zapazva-razvoyniya-si-tsentar-v-balgariya-84583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g"/><Relationship Id="rId5" Type="http://schemas.openxmlformats.org/officeDocument/2006/relationships/hyperlink" Target="https://www.rawpixel.com/image/797600/free-image-rawpixel" TargetMode="External"/><Relationship Id="rId4" Type="http://schemas.openxmlformats.org/officeDocument/2006/relationships/image" Target="../media/image9.1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blicdomainpictures.net/en/view-image.php?image=12908&amp;picture=pound-sign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F90C4F-B735-DEE8-1044-FB93F55F0F67}"/>
              </a:ext>
            </a:extLst>
          </p:cNvPr>
          <p:cNvSpPr txBox="1"/>
          <p:nvPr/>
        </p:nvSpPr>
        <p:spPr>
          <a:xfrm>
            <a:off x="412953" y="2837905"/>
            <a:ext cx="672526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chemeClr val="bg1"/>
                </a:solidFill>
                <a:latin typeface="Abadi" panose="020B0604020104020204" pitchFamily="34" charset="0"/>
                <a:cs typeface="AngsanaUPC" panose="020B0502040204020203" pitchFamily="18" charset="-34"/>
              </a:rPr>
              <a:t>Our Future – </a:t>
            </a:r>
            <a:br>
              <a:rPr lang="en-GB" sz="4000" b="1" dirty="0">
                <a:solidFill>
                  <a:schemeClr val="bg1"/>
                </a:solidFill>
                <a:latin typeface="Abadi" panose="020B0604020104020204" pitchFamily="34" charset="0"/>
                <a:cs typeface="AngsanaUPC" panose="020B0502040204020203" pitchFamily="18" charset="-34"/>
              </a:rPr>
            </a:br>
            <a:r>
              <a:rPr lang="en-GB" sz="4000" b="1" dirty="0">
                <a:solidFill>
                  <a:schemeClr val="bg1"/>
                </a:solidFill>
                <a:latin typeface="Abadi" panose="020B0604020104020204" pitchFamily="34" charset="0"/>
                <a:cs typeface="AngsanaUPC" panose="020B0502040204020203" pitchFamily="18" charset="-34"/>
              </a:rPr>
              <a:t>Career Opportunities in Cumbria</a:t>
            </a: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19D76F7-1B65-A2A1-42C3-D530F9349F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9572" y="5044103"/>
            <a:ext cx="9144000" cy="1655762"/>
          </a:xfrm>
        </p:spPr>
        <p:txBody>
          <a:bodyPr>
            <a:normAutofit/>
          </a:bodyPr>
          <a:lstStyle/>
          <a:p>
            <a:pPr algn="ctr"/>
            <a:r>
              <a:rPr lang="en-GB" sz="4000" b="1" i="1" dirty="0">
                <a:latin typeface="Abadi" panose="020B0604020104020204" pitchFamily="34" charset="0"/>
              </a:rPr>
              <a:t>Exploring possibilities within Cumbria so you can plan your future </a:t>
            </a:r>
          </a:p>
          <a:p>
            <a:endParaRPr lang="en-US" sz="4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8B14E4-5554-680B-CC9C-498622D247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953" y="609523"/>
            <a:ext cx="3462171" cy="1135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784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A945A30-94B7-1CD4-E780-F5EA0931D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b="1" dirty="0"/>
              <a:t>Activity</a:t>
            </a:r>
            <a:r>
              <a:rPr lang="en-GB" dirty="0"/>
              <a:t>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3B3D54-3C36-26FC-8BF6-9E0C3F0380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Can you match the Cumbrian Employers on the next slide to the sectors on the previous slide?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There is at least 1 for each sector (some have more).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(5 minutes to do it)</a:t>
            </a:r>
          </a:p>
          <a:p>
            <a:endParaRPr lang="en-GB" dirty="0"/>
          </a:p>
        </p:txBody>
      </p:sp>
      <p:pic>
        <p:nvPicPr>
          <p:cNvPr id="8" name="Picture 7" descr="A group of clay toys&#10;&#10;AI-generated content may be incorrect.">
            <a:extLst>
              <a:ext uri="{FF2B5EF4-FFF2-40B4-BE49-F238E27FC236}">
                <a16:creationId xmlns:a16="http://schemas.microsoft.com/office/drawing/2014/main" id="{28D037B3-D3AA-4D61-A88E-040159A72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479458" y="3865550"/>
            <a:ext cx="3806819" cy="253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4417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1482" y="547220"/>
            <a:ext cx="9366325" cy="524410"/>
          </a:xfrm>
        </p:spPr>
        <p:txBody>
          <a:bodyPr>
            <a:normAutofit fontScale="90000"/>
          </a:bodyPr>
          <a:lstStyle/>
          <a:p>
            <a:br>
              <a:rPr lang="en-GB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Employers in Cumbria (just a few examples)</a:t>
            </a:r>
            <a:br>
              <a:rPr lang="en-GB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4294967295"/>
          </p:nvPr>
        </p:nvSpPr>
        <p:spPr>
          <a:xfrm>
            <a:off x="38341" y="4482265"/>
            <a:ext cx="8596313" cy="1571625"/>
          </a:xfrm>
        </p:spPr>
        <p:txBody>
          <a:bodyPr/>
          <a:lstStyle/>
          <a:p>
            <a:pPr defTabSz="944097">
              <a:buFont typeface="Wingdings" panose="05000000000000000000" pitchFamily="2" charset="2"/>
              <a:buChar char="Ø"/>
              <a:defRPr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4034" indent="-354034" defTabSz="944097">
              <a:defRPr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Image result for nestle logo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80" y="1689457"/>
            <a:ext cx="1862812" cy="9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pirelli logo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709" y="1367886"/>
            <a:ext cx="1735038" cy="682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bae systems logo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8563" y="1967241"/>
            <a:ext cx="1985812" cy="89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Image result for 2 sisters logo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27" y="2918665"/>
            <a:ext cx="1859965" cy="922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Image result for nhs logo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086" y="3109537"/>
            <a:ext cx="1390650" cy="781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Image result for sealy beds logo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767" y="2954430"/>
            <a:ext cx="1419225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Image result for innovia logo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728" y="5480546"/>
            <a:ext cx="2167651" cy="1133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Image result for crown cork logo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674" y="4390496"/>
            <a:ext cx="1808417" cy="65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Image result for pladis logo">
            <a:hlinkClick r:id="rId19"/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894" y="4215565"/>
            <a:ext cx="1428750" cy="1390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958" y="5302918"/>
            <a:ext cx="1416853" cy="1273575"/>
          </a:xfrm>
          <a:prstGeom prst="rect">
            <a:avLst/>
          </a:prstGeom>
        </p:spPr>
      </p:pic>
      <p:pic>
        <p:nvPicPr>
          <p:cNvPr id="7" name="Picture 2" descr="Image result for story construction cumbria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4572" y="1289869"/>
            <a:ext cx="1149081" cy="114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54601" y="5753141"/>
            <a:ext cx="2676525" cy="4286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087136" y="1622180"/>
            <a:ext cx="1017922" cy="101792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606186" y="2728133"/>
            <a:ext cx="2340844" cy="42964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379007" y="2915383"/>
            <a:ext cx="1255647" cy="132950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74975" y="4222033"/>
            <a:ext cx="2190460" cy="110983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606186" y="3426283"/>
            <a:ext cx="2048994" cy="5978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73801B8-A01B-6225-3DEF-F230F972E72E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8898010" y="4514477"/>
            <a:ext cx="2038635" cy="10764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F777B36-F804-0EE4-A4D2-D94128B7D98A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6689751" y="1021315"/>
            <a:ext cx="2829949" cy="89535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2072B21-8480-B52C-39D8-A6E3C4258A82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2390023" y="4934669"/>
            <a:ext cx="2312135" cy="65628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B5ADCEF-4633-5DF3-6DFB-BBA14A6A058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759228" y="5679554"/>
            <a:ext cx="1277796" cy="93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293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925730" y="3607597"/>
            <a:ext cx="1886400" cy="540000"/>
          </a:xfrm>
          <a:prstGeom prst="rect">
            <a:avLst/>
          </a:prstGeom>
          <a:solidFill>
            <a:srgbClr val="E8B463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i="0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Health Care </a:t>
            </a: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045199" y="3607598"/>
            <a:ext cx="1886400" cy="539999"/>
          </a:xfrm>
          <a:prstGeom prst="rect">
            <a:avLst/>
          </a:prstGeom>
          <a:solidFill>
            <a:srgbClr val="ED6E4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Social</a:t>
            </a:r>
            <a:r>
              <a:rPr kumimoji="0" lang="en-US" altLang="en-US" i="0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Care </a:t>
            </a: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5173280" y="3607597"/>
            <a:ext cx="1886400" cy="540000"/>
          </a:xfrm>
          <a:prstGeom prst="rect">
            <a:avLst/>
          </a:prstGeom>
          <a:solidFill>
            <a:srgbClr val="E8B463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ts val="18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Manufacturing &amp; Engineering</a:t>
            </a:r>
            <a:r>
              <a:rPr kumimoji="0" lang="en-US" altLang="en-US" i="0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7298970" y="3607597"/>
            <a:ext cx="1886400" cy="540000"/>
          </a:xfrm>
          <a:prstGeom prst="rect">
            <a:avLst/>
          </a:prstGeom>
          <a:solidFill>
            <a:srgbClr val="ED6E4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Nuclear &amp; Clean Energy</a:t>
            </a:r>
            <a:r>
              <a:rPr kumimoji="0" lang="en-US" altLang="en-US" i="0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EE900D3-BBB5-7B4B-98CF-7896BB2A1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The top 10 Growth Areas/Sectors in Cumbria</a:t>
            </a:r>
          </a:p>
        </p:txBody>
      </p:sp>
      <p:sp>
        <p:nvSpPr>
          <p:cNvPr id="37" name="Text Box 2">
            <a:extLst>
              <a:ext uri="{FF2B5EF4-FFF2-40B4-BE49-F238E27FC236}">
                <a16:creationId xmlns:a16="http://schemas.microsoft.com/office/drawing/2014/main" id="{8FF259E3-3647-9142-8C0F-27ED7C9DDC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2894" y="3626361"/>
            <a:ext cx="1886400" cy="540000"/>
          </a:xfrm>
          <a:prstGeom prst="rect">
            <a:avLst/>
          </a:prstGeom>
          <a:solidFill>
            <a:srgbClr val="E8B463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Construction </a:t>
            </a:r>
          </a:p>
        </p:txBody>
      </p:sp>
      <p:sp>
        <p:nvSpPr>
          <p:cNvPr id="38" name="Text Box 2">
            <a:extLst>
              <a:ext uri="{FF2B5EF4-FFF2-40B4-BE49-F238E27FC236}">
                <a16:creationId xmlns:a16="http://schemas.microsoft.com/office/drawing/2014/main" id="{70F60D31-626B-CD46-873A-7C2EC1EAD6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5882" y="5731550"/>
            <a:ext cx="1886400" cy="540000"/>
          </a:xfrm>
          <a:prstGeom prst="rect">
            <a:avLst/>
          </a:prstGeom>
          <a:solidFill>
            <a:srgbClr val="ED6E4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eaLnBrk="0" fontAlgn="base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Tourism &amp; The Visitor Economy </a:t>
            </a:r>
          </a:p>
        </p:txBody>
      </p:sp>
      <p:sp>
        <p:nvSpPr>
          <p:cNvPr id="39" name="Text Box 2">
            <a:extLst>
              <a:ext uri="{FF2B5EF4-FFF2-40B4-BE49-F238E27FC236}">
                <a16:creationId xmlns:a16="http://schemas.microsoft.com/office/drawing/2014/main" id="{EC00F995-E6C2-B647-8B32-530CB8B840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5198" y="5731550"/>
            <a:ext cx="1886400" cy="540000"/>
          </a:xfrm>
          <a:prstGeom prst="rect">
            <a:avLst/>
          </a:prstGeom>
          <a:solidFill>
            <a:srgbClr val="E8B463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eaLnBrk="0" fontAlgn="base" hangingPunct="0">
              <a:lnSpc>
                <a:spcPts val="186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Transport &amp; Logistics </a:t>
            </a:r>
          </a:p>
        </p:txBody>
      </p:sp>
      <p:sp>
        <p:nvSpPr>
          <p:cNvPr id="40" name="Text Box 2">
            <a:extLst>
              <a:ext uri="{FF2B5EF4-FFF2-40B4-BE49-F238E27FC236}">
                <a16:creationId xmlns:a16="http://schemas.microsoft.com/office/drawing/2014/main" id="{2F31361F-B5C6-FC48-9D99-07CDBD4CD1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4226" y="5731550"/>
            <a:ext cx="1886400" cy="540000"/>
          </a:xfrm>
          <a:prstGeom prst="rect">
            <a:avLst/>
          </a:prstGeom>
          <a:solidFill>
            <a:srgbClr val="ED6E4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eaLnBrk="0" fontAlgn="base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Professional Services</a:t>
            </a:r>
          </a:p>
        </p:txBody>
      </p:sp>
      <p:sp>
        <p:nvSpPr>
          <p:cNvPr id="41" name="Text Box 2">
            <a:extLst>
              <a:ext uri="{FF2B5EF4-FFF2-40B4-BE49-F238E27FC236}">
                <a16:creationId xmlns:a16="http://schemas.microsoft.com/office/drawing/2014/main" id="{B7A55A2A-2B88-544A-8C26-3C00700AD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4868" y="5731550"/>
            <a:ext cx="1886400" cy="540000"/>
          </a:xfrm>
          <a:prstGeom prst="rect">
            <a:avLst/>
          </a:prstGeom>
          <a:solidFill>
            <a:srgbClr val="E8B463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eaLnBrk="0" fontAlgn="base" hangingPunct="0">
              <a:lnSpc>
                <a:spcPts val="186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Creative, Culture &amp; Digital</a:t>
            </a:r>
          </a:p>
        </p:txBody>
      </p:sp>
      <p:sp>
        <p:nvSpPr>
          <p:cNvPr id="42" name="Text Box 2">
            <a:extLst>
              <a:ext uri="{FF2B5EF4-FFF2-40B4-BE49-F238E27FC236}">
                <a16:creationId xmlns:a16="http://schemas.microsoft.com/office/drawing/2014/main" id="{47C9EAC0-C18D-1B4C-A6FE-581DF9411D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0678" y="5731550"/>
            <a:ext cx="1886400" cy="540000"/>
          </a:xfrm>
          <a:prstGeom prst="rect">
            <a:avLst/>
          </a:prstGeom>
          <a:solidFill>
            <a:srgbClr val="ED6E4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eaLnBrk="0" fontAlgn="base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Agriculture &amp; Land-Based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192BD508-FF4D-3F4F-A430-CED147F8F8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6680" y="2530262"/>
            <a:ext cx="1463384" cy="82154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3A068D2-A73E-D44A-A04F-287FC389CF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9755" y="4437481"/>
            <a:ext cx="1815718" cy="92050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CF848E2-081D-8349-BBCC-EC3F15792A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1797" y="4331718"/>
            <a:ext cx="1129032" cy="119480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608EC0B-FA82-F041-B34F-37169F3BBC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29802" y="4413632"/>
            <a:ext cx="1732395" cy="38501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91B7BB9-7CCF-2E42-94A0-395F44D158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54277" y="5035826"/>
            <a:ext cx="1690983" cy="51714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FB4E1B0-8580-214A-98BD-14E50309446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62745" y="2123908"/>
            <a:ext cx="1414395" cy="1274174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5311B704-D710-0049-9BC3-82D0BE69D37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87756" y="2255137"/>
            <a:ext cx="1152244" cy="114614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145010D1-B4B3-2949-82F2-858C5A78904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83473" y="4269343"/>
            <a:ext cx="789883" cy="79464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47E84815-C2E6-7744-99E3-40060F85B78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6348" y="5167861"/>
            <a:ext cx="1686525" cy="42701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787566-121C-7342-9C2D-8390CDEEF405}"/>
              </a:ext>
            </a:extLst>
          </p:cNvPr>
          <p:cNvCxnSpPr/>
          <p:nvPr/>
        </p:nvCxnSpPr>
        <p:spPr>
          <a:xfrm>
            <a:off x="925730" y="4269343"/>
            <a:ext cx="10381348" cy="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380E363-C59B-DD4D-A7D4-C3F0F7293A24}"/>
              </a:ext>
            </a:extLst>
          </p:cNvPr>
          <p:cNvCxnSpPr/>
          <p:nvPr/>
        </p:nvCxnSpPr>
        <p:spPr>
          <a:xfrm>
            <a:off x="2912678" y="1798770"/>
            <a:ext cx="0" cy="447278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7B07F3A3-B840-B242-B937-53553E540BED}"/>
              </a:ext>
            </a:extLst>
          </p:cNvPr>
          <p:cNvCxnSpPr/>
          <p:nvPr/>
        </p:nvCxnSpPr>
        <p:spPr>
          <a:xfrm>
            <a:off x="5033026" y="1798770"/>
            <a:ext cx="0" cy="447278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46848BB-E4A4-9243-A072-D53EE88FCEF9}"/>
              </a:ext>
            </a:extLst>
          </p:cNvPr>
          <p:cNvCxnSpPr/>
          <p:nvPr/>
        </p:nvCxnSpPr>
        <p:spPr>
          <a:xfrm>
            <a:off x="7166626" y="1798770"/>
            <a:ext cx="0" cy="447278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78769968-0313-3E4B-9A24-76E35753BBED}"/>
              </a:ext>
            </a:extLst>
          </p:cNvPr>
          <p:cNvCxnSpPr/>
          <p:nvPr/>
        </p:nvCxnSpPr>
        <p:spPr>
          <a:xfrm>
            <a:off x="9286974" y="1798770"/>
            <a:ext cx="0" cy="447278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1C61C93A-23E1-C78B-4D2B-F46BDFDC9AB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30150" y="1832023"/>
            <a:ext cx="1072154" cy="78218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07611E2-A617-3A10-681F-4274C12D398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77206" y="2775313"/>
            <a:ext cx="1673773" cy="475089"/>
          </a:xfrm>
          <a:prstGeom prst="rect">
            <a:avLst/>
          </a:prstGeom>
        </p:spPr>
      </p:pic>
      <p:pic>
        <p:nvPicPr>
          <p:cNvPr id="6" name="Picture 5" descr="Image result for nestle logo">
            <a:hlinkClick r:id="rId14"/>
            <a:extLst>
              <a:ext uri="{FF2B5EF4-FFF2-40B4-BE49-F238E27FC236}">
                <a16:creationId xmlns:a16="http://schemas.microsoft.com/office/drawing/2014/main" id="{8904144E-39C2-5D31-C179-B788FC10B91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186" y="1801267"/>
            <a:ext cx="810895" cy="418465"/>
          </a:xfrm>
          <a:prstGeom prst="rect">
            <a:avLst/>
          </a:prstGeom>
          <a:noFill/>
        </p:spPr>
      </p:pic>
      <p:pic>
        <p:nvPicPr>
          <p:cNvPr id="8" name="Picture 10" descr="Image result for bae systems logo">
            <a:hlinkClick r:id="rId16"/>
            <a:extLst>
              <a:ext uri="{FF2B5EF4-FFF2-40B4-BE49-F238E27FC236}">
                <a16:creationId xmlns:a16="http://schemas.microsoft.com/office/drawing/2014/main" id="{F1AA1832-0943-147B-F97A-8481B0B05F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3158" y="2932399"/>
            <a:ext cx="1101420" cy="49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Image result for pirelli logo">
            <a:hlinkClick r:id="rId18"/>
            <a:extLst>
              <a:ext uri="{FF2B5EF4-FFF2-40B4-BE49-F238E27FC236}">
                <a16:creationId xmlns:a16="http://schemas.microsoft.com/office/drawing/2014/main" id="{46A2FAA4-762D-739B-9D30-C8C6DC6741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611" y="2388350"/>
            <a:ext cx="860143" cy="338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DDBDEB1-A2A8-DBDD-6B87-156501C5657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217491" y="1715132"/>
            <a:ext cx="860143" cy="454187"/>
          </a:xfrm>
          <a:prstGeom prst="rect">
            <a:avLst/>
          </a:prstGeom>
        </p:spPr>
      </p:pic>
      <p:pic>
        <p:nvPicPr>
          <p:cNvPr id="12" name="Picture 20" descr="Image result for sealy beds logo">
            <a:hlinkClick r:id="rId21"/>
            <a:extLst>
              <a:ext uri="{FF2B5EF4-FFF2-40B4-BE49-F238E27FC236}">
                <a16:creationId xmlns:a16="http://schemas.microsoft.com/office/drawing/2014/main" id="{B0708C9D-DDBA-801C-3AD4-909FBEC36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145" y="2347902"/>
            <a:ext cx="569181" cy="49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4" descr="Image result for 2 sisters logo">
            <a:hlinkClick r:id="rId23"/>
            <a:extLst>
              <a:ext uri="{FF2B5EF4-FFF2-40B4-BE49-F238E27FC236}">
                <a16:creationId xmlns:a16="http://schemas.microsoft.com/office/drawing/2014/main" id="{551BE7FB-956C-8F6C-34FA-36C09555E3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141" y="2937606"/>
            <a:ext cx="911495" cy="452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FE115E-24E7-852A-E1D4-7A9CE26692C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055487" y="4810428"/>
            <a:ext cx="1706781" cy="53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0355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D68F6-7EDB-99C5-866F-F0391B203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400" b="1" dirty="0"/>
              <a:t>Build your skills!</a:t>
            </a:r>
            <a:r>
              <a:rPr lang="en-GB" sz="4400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8CDDB-AF5C-1F72-59C6-E8F71927D4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Research suggests that you may have 10 – 15 different jobs throughout your working lives – and many people move between sectors and jobs roles.</a:t>
            </a:r>
          </a:p>
          <a:p>
            <a:r>
              <a:rPr lang="en-GB" dirty="0"/>
              <a:t>This means developing essential skills, is important.</a:t>
            </a:r>
          </a:p>
          <a:p>
            <a:endParaRPr lang="en-GB" dirty="0"/>
          </a:p>
        </p:txBody>
      </p: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9522253-CD50-2610-7DEA-655D43F6A1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697" y="3310312"/>
            <a:ext cx="10832433" cy="200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5659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FD88591-1B1A-4478-D44A-B70963553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chemeClr val="tx1"/>
                </a:solidFill>
              </a:rPr>
              <a:t>What all this means for you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4E44AF0-532E-691E-7885-396360922D0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It is important that you are aware of the job roles in sectors which are growing or declining as trends change and this might affect the career choices you make.</a:t>
            </a:r>
          </a:p>
          <a:p>
            <a:endParaRPr lang="en-GB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35D41EAE-4E73-DCA5-FC2B-26C2A674B8F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12472" y="631526"/>
            <a:ext cx="4596187" cy="4351338"/>
          </a:xfrm>
          <a:prstGeom prst="rect">
            <a:avLst/>
          </a:prstGeom>
        </p:spPr>
      </p:pic>
      <p:pic>
        <p:nvPicPr>
          <p:cNvPr id="7" name="Picture 6" descr="Pensamiento Administrativo: Los comportamientos y conflictos entre ...">
            <a:extLst>
              <a:ext uri="{FF2B5EF4-FFF2-40B4-BE49-F238E27FC236}">
                <a16:creationId xmlns:a16="http://schemas.microsoft.com/office/drawing/2014/main" id="{3F0D3234-96C9-8F8D-E210-E6EA83C193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341" y="3644067"/>
            <a:ext cx="3975510" cy="2127640"/>
          </a:xfrm>
          <a:prstGeom prst="rect">
            <a:avLst/>
          </a:prstGeom>
          <a:ln>
            <a:solidFill>
              <a:srgbClr val="009999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5FC59C5-68D6-65E2-238F-F29E2B2A8A6D}"/>
              </a:ext>
            </a:extLst>
          </p:cNvPr>
          <p:cNvSpPr txBox="1"/>
          <p:nvPr/>
        </p:nvSpPr>
        <p:spPr>
          <a:xfrm>
            <a:off x="5663462" y="5117801"/>
            <a:ext cx="609420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DID YOU KNOW?</a:t>
            </a:r>
          </a:p>
          <a:p>
            <a:r>
              <a:rPr lang="en-US" b="1" dirty="0"/>
              <a:t>Developing and Building the Essential Skills that employers are looking for, gives you a huge advantage when applying for jobs in your chosen career, and if you decide to change your career path at any time, you will have a set of transferrable skills.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8344196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32671" y="619432"/>
            <a:ext cx="3539910" cy="2062103"/>
          </a:xfrm>
          <a:prstGeom prst="rect">
            <a:avLst/>
          </a:prstGeom>
          <a:noFill/>
          <a:ln>
            <a:solidFill>
              <a:srgbClr val="0099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/>
              <a:t>How do your GCSE Options relate to your career choices?</a:t>
            </a:r>
          </a:p>
        </p:txBody>
      </p:sp>
      <p:pic>
        <p:nvPicPr>
          <p:cNvPr id="4" name="Picture 3" descr="Happy labor day poster | Free stock vector - 84578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697" y="307257"/>
            <a:ext cx="3183194" cy="3183194"/>
          </a:xfrm>
          <a:prstGeom prst="rect">
            <a:avLst/>
          </a:prstGeom>
          <a:ln>
            <a:solidFill>
              <a:srgbClr val="009999"/>
            </a:solidFill>
          </a:ln>
        </p:spPr>
      </p:pic>
      <p:pic>
        <p:nvPicPr>
          <p:cNvPr id="5" name="Picture 4" descr="Spotlight on careers: Research Manager | Psychology@LS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623" y="3635486"/>
            <a:ext cx="4514084" cy="2539172"/>
          </a:xfrm>
          <a:prstGeom prst="rect">
            <a:avLst/>
          </a:prstGeom>
          <a:ln>
            <a:solidFill>
              <a:srgbClr val="009999"/>
            </a:solidFill>
          </a:ln>
        </p:spPr>
      </p:pic>
      <p:pic>
        <p:nvPicPr>
          <p:cNvPr id="6" name="Picture 5" descr="Free download | Question mark graphics | Pikrepo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92" y="619432"/>
            <a:ext cx="3219450" cy="2636321"/>
          </a:xfrm>
          <a:prstGeom prst="rect">
            <a:avLst/>
          </a:prstGeom>
          <a:ln>
            <a:solidFill>
              <a:srgbClr val="009999"/>
            </a:solidFill>
          </a:ln>
        </p:spPr>
      </p:pic>
    </p:spTree>
    <p:extLst>
      <p:ext uri="{BB962C8B-B14F-4D97-AF65-F5344CB8AC3E}">
        <p14:creationId xmlns:p14="http://schemas.microsoft.com/office/powerpoint/2010/main" val="3644821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24FD182-B63D-8C57-4E23-428017D61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GB" b="1"/>
              <a:t>Some Things to Consider</a:t>
            </a:r>
            <a:r>
              <a:rPr lang="en-GB" dirty="0"/>
              <a:t>	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68FC39-915E-CCF3-AB83-E9C9422F62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What is the most important thing you will look for in a career or job?</a:t>
            </a:r>
          </a:p>
          <a:p>
            <a:r>
              <a:rPr lang="en-US" dirty="0"/>
              <a:t>What do you enjoy?</a:t>
            </a:r>
          </a:p>
          <a:p>
            <a:r>
              <a:rPr lang="en-US" dirty="0"/>
              <a:t>What are you good at?</a:t>
            </a:r>
          </a:p>
          <a:p>
            <a:r>
              <a:rPr lang="en-US" dirty="0"/>
              <a:t>What skills do you have?</a:t>
            </a:r>
          </a:p>
          <a:p>
            <a:r>
              <a:rPr lang="en-US" dirty="0"/>
              <a:t>What qualifications might you need?</a:t>
            </a:r>
          </a:p>
          <a:p>
            <a:r>
              <a:rPr lang="en-US" dirty="0"/>
              <a:t>What research could you do?</a:t>
            </a:r>
          </a:p>
          <a:p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FFFB76-00F9-15F6-5FB9-82C0C33063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2696" b="4377"/>
          <a:stretch>
            <a:fillRect/>
          </a:stretch>
        </p:blipFill>
        <p:spPr>
          <a:xfrm>
            <a:off x="6172200" y="1825625"/>
            <a:ext cx="5181600" cy="43513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423708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EAD3D-E0B7-3990-1105-605EB1B03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400" b="1" dirty="0"/>
              <a:t>Today’s key question……………</a:t>
            </a:r>
            <a:endParaRPr lang="en-GB" sz="4400" dirty="0"/>
          </a:p>
        </p:txBody>
      </p:sp>
      <p:pic>
        <p:nvPicPr>
          <p:cNvPr id="4" name="Content Placeholder 3" descr="A light bulb with a question mark inside&#10;&#10;AI-generated content may be incorrect.">
            <a:extLst>
              <a:ext uri="{FF2B5EF4-FFF2-40B4-BE49-F238E27FC236}">
                <a16:creationId xmlns:a16="http://schemas.microsoft.com/office/drawing/2014/main" id="{139A19A2-BB87-3A02-5D62-16EEAEDCB6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347369" y="1690688"/>
            <a:ext cx="3048104" cy="4351338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A7B129-51CE-A13F-6903-298255177A1B}"/>
              </a:ext>
            </a:extLst>
          </p:cNvPr>
          <p:cNvSpPr txBox="1"/>
          <p:nvPr/>
        </p:nvSpPr>
        <p:spPr>
          <a:xfrm>
            <a:off x="1253163" y="2646919"/>
            <a:ext cx="609420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400" dirty="0">
                <a:latin typeface="Abadi" panose="020B0604020104020204" pitchFamily="34" charset="0"/>
              </a:rPr>
              <a:t>What is the average salary in Cumbria?</a:t>
            </a:r>
          </a:p>
        </p:txBody>
      </p:sp>
    </p:spTree>
    <p:extLst>
      <p:ext uri="{BB962C8B-B14F-4D97-AF65-F5344CB8AC3E}">
        <p14:creationId xmlns:p14="http://schemas.microsoft.com/office/powerpoint/2010/main" val="564275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541160-68B0-C37B-9389-83F4AFF6B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Today’s key question……………</a:t>
            </a:r>
            <a:endParaRPr lang="en-US" dirty="0"/>
          </a:p>
        </p:txBody>
      </p:sp>
      <p:pic>
        <p:nvPicPr>
          <p:cNvPr id="4" name="Content Placeholder 3" descr="A light bulb with a question mark inside&#10;&#10;AI-generated content may be incorrect.">
            <a:extLst>
              <a:ext uri="{FF2B5EF4-FFF2-40B4-BE49-F238E27FC236}">
                <a16:creationId xmlns:a16="http://schemas.microsoft.com/office/drawing/2014/main" id="{4A694BB9-B2B8-901A-7619-2DEA588915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522293" y="1690688"/>
            <a:ext cx="2899951" cy="4139841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A6B6D4-EBE1-F3E9-222C-E347EDC6882C}"/>
              </a:ext>
            </a:extLst>
          </p:cNvPr>
          <p:cNvSpPr txBox="1"/>
          <p:nvPr/>
        </p:nvSpPr>
        <p:spPr>
          <a:xfrm>
            <a:off x="933169" y="2214636"/>
            <a:ext cx="423859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latin typeface="Abadi" panose="020B0604020104020204" pitchFamily="34" charset="0"/>
              </a:rPr>
              <a:t>What is the average salary in Cumbria?</a:t>
            </a:r>
          </a:p>
        </p:txBody>
      </p:sp>
    </p:spTree>
    <p:extLst>
      <p:ext uri="{BB962C8B-B14F-4D97-AF65-F5344CB8AC3E}">
        <p14:creationId xmlns:p14="http://schemas.microsoft.com/office/powerpoint/2010/main" val="3223288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2684D-86E8-EA68-39E4-C764FDA52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GB" b="1" dirty="0"/>
              <a:t>Aims of this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4B5608-04AE-4CAB-0B06-54B854F2F3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GB" dirty="0"/>
              <a:t>To introduce LMI to you </a:t>
            </a:r>
          </a:p>
          <a:p>
            <a:r>
              <a:rPr lang="en-GB" dirty="0"/>
              <a:t>To develop your understanding of the labour market in Cumbria</a:t>
            </a:r>
          </a:p>
          <a:p>
            <a:r>
              <a:rPr lang="en-GB" dirty="0"/>
              <a:t>To highlight how the world of work has changed </a:t>
            </a:r>
          </a:p>
          <a:p>
            <a:endParaRPr lang="en-GB" dirty="0"/>
          </a:p>
        </p:txBody>
      </p:sp>
      <p:pic>
        <p:nvPicPr>
          <p:cNvPr id="4" name="Picture 3" descr="A tablet with a screen on it&#10;&#10;AI-generated content may be incorrect.">
            <a:extLst>
              <a:ext uri="{FF2B5EF4-FFF2-40B4-BE49-F238E27FC236}">
                <a16:creationId xmlns:a16="http://schemas.microsoft.com/office/drawing/2014/main" id="{1EDD5798-A4EE-0236-5239-A42B9B5BAB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172200" y="2271935"/>
            <a:ext cx="5181600" cy="34587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12373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0D3A6BE-4B17-437A-2974-DF6E34F73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Cumbria is a great place to live, work and invest</a:t>
            </a:r>
            <a:endParaRPr lang="en-GB" sz="40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9ACDBA-501B-BCD9-F306-9B9D225035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Lake District is the UK’s most visited National Park and is now a World Heritage Site. </a:t>
            </a:r>
          </a:p>
          <a:p>
            <a:r>
              <a:rPr lang="en-GB" dirty="0"/>
              <a:t>But Cumbria is not just rural. Cumbria is a modern, exciting and a connected place.</a:t>
            </a:r>
          </a:p>
          <a:p>
            <a:r>
              <a:rPr lang="en-GB" dirty="0"/>
              <a:t>Cumbria is an amazing place to work.  </a:t>
            </a:r>
          </a:p>
          <a:p>
            <a:r>
              <a:rPr lang="en-GB" dirty="0"/>
              <a:t>The area offers a wide variety of industries including include Nuclear &amp; Clean Energy, Advanced Manufacturing, Food Production, Tourism and </a:t>
            </a:r>
            <a:r>
              <a:rPr lang="en-GB" dirty="0" err="1"/>
              <a:t>Hopitality</a:t>
            </a:r>
            <a:r>
              <a:rPr lang="en-GB" dirty="0"/>
              <a:t>, Health &amp; Social Care, Construction, Logistics, Creative Cultural &amp; Digital Arts and Media and Professional Services.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9138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352F5-2396-E0A7-1DAF-077D48A53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/>
              <a:t>What is LMI and what is the ‘labour market’?</a:t>
            </a:r>
            <a:endParaRPr lang="en-GB" sz="44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D3FBF3-FC5D-4C2F-DC16-CE88D37CC4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LMI – is Labour market information and it can tell you:</a:t>
            </a:r>
          </a:p>
          <a:p>
            <a:pPr marL="0" indent="0">
              <a:buNone/>
            </a:pPr>
            <a:endParaRPr lang="en-GB" dirty="0"/>
          </a:p>
          <a:p>
            <a:pPr lvl="0" fontAlgn="base"/>
            <a:r>
              <a:rPr lang="en-GB" dirty="0"/>
              <a:t>The number of people in certain types of jobs.</a:t>
            </a:r>
          </a:p>
          <a:p>
            <a:pPr lvl="0" fontAlgn="base"/>
            <a:r>
              <a:rPr lang="en-GB" dirty="0"/>
              <a:t>Which industries are recruiting and where they are located.</a:t>
            </a:r>
          </a:p>
          <a:p>
            <a:pPr lvl="0" fontAlgn="base"/>
            <a:r>
              <a:rPr lang="en-GB" dirty="0"/>
              <a:t>What jobs and skills employers are looking for.</a:t>
            </a:r>
          </a:p>
          <a:p>
            <a:pPr lvl="0" fontAlgn="base"/>
            <a:r>
              <a:rPr lang="en-GB" dirty="0"/>
              <a:t>Growing or declining job areas and general employment trends.</a:t>
            </a:r>
          </a:p>
          <a:p>
            <a:pPr marL="0" indent="0" fontAlgn="base">
              <a:buNone/>
            </a:pPr>
            <a:br>
              <a:rPr lang="en-GB" dirty="0"/>
            </a:br>
            <a:r>
              <a:rPr lang="en-GB" dirty="0"/>
              <a:t>When thinking about career ideas it is useful to consider what is happening in the labour market and to have ‘back up’ ideas.</a:t>
            </a:r>
          </a:p>
          <a:p>
            <a:pPr lvl="0" fontAlgn="base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6466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7FD03F-5DA5-B4B8-A0F5-FE9DDC219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400" b="1" dirty="0">
                <a:solidFill>
                  <a:schemeClr val="tx1"/>
                </a:solidFill>
              </a:rPr>
              <a:t>Why do I need to know about that?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F1F265-DF04-4C68-AB6E-6449EE43FA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Knowing certain information helps with decision making </a:t>
            </a:r>
          </a:p>
          <a:p>
            <a:r>
              <a:rPr lang="en-US" sz="2800" dirty="0"/>
              <a:t>It answers questions such as:-</a:t>
            </a:r>
          </a:p>
          <a:p>
            <a:pPr lvl="1"/>
            <a:r>
              <a:rPr lang="en-US" sz="2800" dirty="0"/>
              <a:t>Will I need to go to university?</a:t>
            </a:r>
          </a:p>
          <a:p>
            <a:pPr lvl="1"/>
            <a:r>
              <a:rPr lang="en-US" sz="2800" dirty="0"/>
              <a:t>How much will I earn?</a:t>
            </a:r>
          </a:p>
          <a:p>
            <a:pPr lvl="1"/>
            <a:r>
              <a:rPr lang="en-US" sz="2800" dirty="0"/>
              <a:t>What would I do each day?</a:t>
            </a:r>
          </a:p>
          <a:p>
            <a:endParaRPr lang="en-GB" dirty="0"/>
          </a:p>
        </p:txBody>
      </p:sp>
      <p:pic>
        <p:nvPicPr>
          <p:cNvPr id="4" name="Content Placeholder 11">
            <a:extLst>
              <a:ext uri="{FF2B5EF4-FFF2-40B4-BE49-F238E27FC236}">
                <a16:creationId xmlns:a16="http://schemas.microsoft.com/office/drawing/2014/main" id="{11562582-44C9-3B7C-FF84-D3B3085D39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915" y="2686183"/>
            <a:ext cx="3886200" cy="329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543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23FE6D-C792-A08E-92A1-9DE8D7DD3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Here are just a few new and emerging jobs which didn’t even exist 10 years ago:</a:t>
            </a:r>
            <a:br>
              <a:rPr lang="en-GB" b="1" dirty="0"/>
            </a:br>
            <a:endParaRPr lang="en-GB" b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967EED-7366-2889-0D43-3531B96D684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 fontAlgn="base"/>
            <a:r>
              <a:rPr lang="en-GB" dirty="0"/>
              <a:t>Uber Driver</a:t>
            </a:r>
          </a:p>
          <a:p>
            <a:pPr lvl="0" fontAlgn="base"/>
            <a:r>
              <a:rPr lang="en-GB" dirty="0"/>
              <a:t>Social Media Influencer</a:t>
            </a:r>
          </a:p>
          <a:p>
            <a:pPr lvl="0" fontAlgn="base"/>
            <a:r>
              <a:rPr lang="en-GB" dirty="0"/>
              <a:t>Driverless Car Engineer</a:t>
            </a:r>
          </a:p>
          <a:p>
            <a:pPr lvl="0" fontAlgn="base"/>
            <a:r>
              <a:rPr lang="en-GB" dirty="0"/>
              <a:t>Drone Operator</a:t>
            </a:r>
          </a:p>
          <a:p>
            <a:pPr lvl="0" fontAlgn="base"/>
            <a:r>
              <a:rPr lang="en-GB" dirty="0"/>
              <a:t>App Developer</a:t>
            </a:r>
          </a:p>
          <a:p>
            <a:pPr lvl="0" fontAlgn="base"/>
            <a:r>
              <a:rPr lang="en-GB" dirty="0"/>
              <a:t>Zumba Instructor</a:t>
            </a:r>
          </a:p>
          <a:p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8B1C4BE-F341-EE62-79C1-0FB0CE5AFDB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 fontAlgn="base"/>
            <a:r>
              <a:rPr lang="en-GB" dirty="0"/>
              <a:t>Podcast Producer</a:t>
            </a:r>
          </a:p>
          <a:p>
            <a:pPr lvl="0" fontAlgn="base"/>
            <a:r>
              <a:rPr lang="en-GB" dirty="0"/>
              <a:t>Big Data Scientist</a:t>
            </a:r>
          </a:p>
          <a:p>
            <a:pPr lvl="0" fontAlgn="base"/>
            <a:r>
              <a:rPr lang="en-GB" dirty="0"/>
              <a:t>Artificial Intelligence Engineer</a:t>
            </a:r>
          </a:p>
          <a:p>
            <a:pPr lvl="0" fontAlgn="base"/>
            <a:r>
              <a:rPr lang="en-GB" dirty="0"/>
              <a:t>Contact Tracer</a:t>
            </a:r>
          </a:p>
          <a:p>
            <a:pPr lvl="0" fontAlgn="base"/>
            <a:r>
              <a:rPr lang="en-GB" dirty="0"/>
              <a:t>Digital Marketing Specialist</a:t>
            </a:r>
          </a:p>
          <a:p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9A551B0-09F2-2A05-666E-09513C3040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274084" y="4668069"/>
            <a:ext cx="1643831" cy="1643831"/>
          </a:xfrm>
          <a:prstGeom prst="rect">
            <a:avLst/>
          </a:prstGeom>
        </p:spPr>
      </p:pic>
      <p:pic>
        <p:nvPicPr>
          <p:cNvPr id="22" name="Picture 21" descr="Hands holding up social media icons&#10;&#10;AI-generated content may be incorrect.">
            <a:extLst>
              <a:ext uri="{FF2B5EF4-FFF2-40B4-BE49-F238E27FC236}">
                <a16:creationId xmlns:a16="http://schemas.microsoft.com/office/drawing/2014/main" id="{F417B0C7-4123-3BB9-A24F-FF92F7E731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2037737" y="4639499"/>
            <a:ext cx="2438400" cy="1408176"/>
          </a:xfrm>
          <a:prstGeom prst="rect">
            <a:avLst/>
          </a:prstGeom>
        </p:spPr>
      </p:pic>
      <p:pic>
        <p:nvPicPr>
          <p:cNvPr id="24" name="Picture 23" descr="A hand holding a phone with a taxi logo on the screen&#10;&#10;AI-generated content may be incorrect.">
            <a:extLst>
              <a:ext uri="{FF2B5EF4-FFF2-40B4-BE49-F238E27FC236}">
                <a16:creationId xmlns:a16="http://schemas.microsoft.com/office/drawing/2014/main" id="{769BEEE4-6171-9226-499D-CA1D7211FE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7954297" y="4771210"/>
            <a:ext cx="2199966" cy="1466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383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9831044-6CAC-5308-33F7-327D204F6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GB" b="1" u="sng"/>
              <a:t>Average Salaries</a:t>
            </a:r>
            <a:br>
              <a:rPr lang="en-GB" b="1" u="sng"/>
            </a:b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9FE2F3-810B-4B78-D3E4-4348BC6225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416834"/>
            <a:ext cx="5181600" cy="4351338"/>
          </a:xfrm>
        </p:spPr>
        <p:txBody>
          <a:bodyPr>
            <a:normAutofit/>
          </a:bodyPr>
          <a:lstStyle/>
          <a:p>
            <a:pPr>
              <a:spcAft>
                <a:spcPts val="800"/>
              </a:spcAft>
            </a:pPr>
            <a:r>
              <a:rPr lang="en-GB" sz="2200" dirty="0"/>
              <a:t>The average </a:t>
            </a:r>
            <a:r>
              <a:rPr lang="en-GB" sz="2200" b="1" dirty="0"/>
              <a:t>UK </a:t>
            </a:r>
            <a:r>
              <a:rPr lang="en-GB" sz="2200" dirty="0"/>
              <a:t>salary for full time jobs in 2024 was </a:t>
            </a:r>
            <a:r>
              <a:rPr lang="en-GB" sz="2200" b="1" dirty="0"/>
              <a:t>£38,224</a:t>
            </a:r>
          </a:p>
          <a:p>
            <a:pPr>
              <a:spcAft>
                <a:spcPts val="800"/>
              </a:spcAft>
            </a:pPr>
            <a:r>
              <a:rPr lang="en-GB" sz="2200" dirty="0"/>
              <a:t>The average </a:t>
            </a:r>
            <a:r>
              <a:rPr lang="en-GB" sz="2200" b="1" dirty="0"/>
              <a:t>Cumbrian</a:t>
            </a:r>
            <a:r>
              <a:rPr lang="en-GB" sz="2200" dirty="0"/>
              <a:t> salary for full time jobs in 2024 was </a:t>
            </a:r>
            <a:r>
              <a:rPr lang="en-GB" sz="2200" b="1" dirty="0"/>
              <a:t>£29,000</a:t>
            </a:r>
          </a:p>
          <a:p>
            <a:pPr>
              <a:spcAft>
                <a:spcPts val="800"/>
              </a:spcAft>
            </a:pPr>
            <a:r>
              <a:rPr lang="en-GB" sz="2200" dirty="0"/>
              <a:t>The best paid occupation in the UK was </a:t>
            </a:r>
            <a:r>
              <a:rPr lang="en-GB" sz="2200" b="1" dirty="0"/>
              <a:t>Chief Executive </a:t>
            </a:r>
            <a:r>
              <a:rPr lang="en-GB" sz="2200" dirty="0"/>
              <a:t>with an average salary of </a:t>
            </a:r>
            <a:r>
              <a:rPr lang="en-GB" sz="2200" b="1" dirty="0"/>
              <a:t>£150,000</a:t>
            </a:r>
          </a:p>
          <a:p>
            <a:pPr>
              <a:spcAft>
                <a:spcPts val="800"/>
              </a:spcAft>
            </a:pPr>
            <a:r>
              <a:rPr lang="en-GB" sz="2200" dirty="0"/>
              <a:t>Other jobs listed in the UK’s best paid occupations in 2024 were Banker, Medical Consultant, IT Director, Legal Professionals and Aircraft Pilots</a:t>
            </a:r>
          </a:p>
        </p:txBody>
      </p:sp>
      <p:pic>
        <p:nvPicPr>
          <p:cNvPr id="10" name="Picture 9" descr="A gold pound sign and graph&#10;&#10;AI-generated content may be incorrect.">
            <a:extLst>
              <a:ext uri="{FF2B5EF4-FFF2-40B4-BE49-F238E27FC236}">
                <a16:creationId xmlns:a16="http://schemas.microsoft.com/office/drawing/2014/main" id="{6C0BFE65-71B1-89DE-5B4B-22388A823C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172200" y="2058194"/>
            <a:ext cx="5181600" cy="3886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28063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910740" y="850737"/>
            <a:ext cx="1920240" cy="254206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sng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Arial" panose="020B0604020202020204" pitchFamily="34" charset="0"/>
              </a:rPr>
              <a:t>Health Care </a:t>
            </a:r>
          </a:p>
        </p:txBody>
      </p:sp>
      <p:sp>
        <p:nvSpPr>
          <p:cNvPr id="32" name="Rectangle 34"/>
          <p:cNvSpPr>
            <a:spLocks noChangeArrowheads="1"/>
          </p:cNvSpPr>
          <p:nvPr/>
        </p:nvSpPr>
        <p:spPr bwMode="auto">
          <a:xfrm>
            <a:off x="695102" y="337328"/>
            <a:ext cx="10801795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2000" b="1" i="0" u="sng" strike="noStrike" cap="none" normalizeH="0" baseline="0" dirty="0">
                <a:ln>
                  <a:noFill/>
                </a:ln>
                <a:solidFill>
                  <a:srgbClr val="0099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top 10 Growth</a:t>
            </a:r>
            <a:r>
              <a:rPr kumimoji="0" lang="en-GB" altLang="en-US" sz="2000" b="1" i="0" u="sng" strike="noStrike" cap="none" normalizeH="0" dirty="0">
                <a:ln>
                  <a:noFill/>
                </a:ln>
                <a:solidFill>
                  <a:srgbClr val="00999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Areas/Sectors in Cumbria</a:t>
            </a:r>
            <a:endParaRPr kumimoji="0" lang="en-GB" altLang="en-US" sz="2000" b="1" i="0" u="sng" strike="noStrike" cap="none" normalizeH="0" baseline="0" dirty="0">
              <a:ln>
                <a:noFill/>
              </a:ln>
              <a:solidFill>
                <a:srgbClr val="009999"/>
              </a:solidFill>
              <a:effectLst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3" name="Rectangle 40"/>
          <p:cNvSpPr>
            <a:spLocks noChangeArrowheads="1"/>
          </p:cNvSpPr>
          <p:nvPr/>
        </p:nvSpPr>
        <p:spPr bwMode="auto">
          <a:xfrm>
            <a:off x="0" y="533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045199" y="860258"/>
            <a:ext cx="1607488" cy="133859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b="1" u="sng" dirty="0">
                <a:solidFill>
                  <a:srgbClr val="7030A0"/>
                </a:solidFill>
                <a:latin typeface="Arial" panose="020B0604020202020204" pitchFamily="34" charset="0"/>
              </a:rPr>
              <a:t>Social</a:t>
            </a:r>
            <a:r>
              <a:rPr kumimoji="0" lang="en-US" altLang="en-US" b="1" i="0" u="sng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Arial" panose="020B0604020202020204" pitchFamily="34" charset="0"/>
              </a:rPr>
              <a:t> Care </a:t>
            </a: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5135880" y="822173"/>
            <a:ext cx="1920240" cy="254206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b="1" u="sng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b="1" u="sng" dirty="0">
                <a:solidFill>
                  <a:srgbClr val="7030A0"/>
                </a:solidFill>
                <a:latin typeface="Arial" panose="020B0604020202020204" pitchFamily="34" charset="0"/>
              </a:rPr>
              <a:t>Manufacturing &amp; Engineering</a:t>
            </a:r>
            <a:r>
              <a:rPr kumimoji="0" lang="en-US" altLang="en-US" b="1" i="0" u="sng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7225346" y="860259"/>
            <a:ext cx="1920240" cy="252302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b="1" u="sng" dirty="0">
                <a:solidFill>
                  <a:srgbClr val="7030A0"/>
                </a:solidFill>
                <a:latin typeface="Arial" panose="020B0604020202020204" pitchFamily="34" charset="0"/>
              </a:rPr>
              <a:t>Nuclear &amp; Clean Energy</a:t>
            </a:r>
            <a:r>
              <a:rPr kumimoji="0" lang="en-US" altLang="en-US" b="1" i="0" u="sng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9483835" y="829787"/>
            <a:ext cx="1920240" cy="255349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b="1" u="sng" dirty="0">
                <a:solidFill>
                  <a:srgbClr val="7030A0"/>
                </a:solidFill>
                <a:latin typeface="Arial" panose="020B0604020202020204" pitchFamily="34" charset="0"/>
              </a:rPr>
              <a:t>Construction</a:t>
            </a:r>
            <a:r>
              <a:rPr kumimoji="0" lang="en-US" altLang="en-US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823924" y="4285454"/>
            <a:ext cx="1920240" cy="224742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b="1" u="sng" dirty="0">
                <a:solidFill>
                  <a:srgbClr val="7030A0"/>
                </a:solidFill>
                <a:latin typeface="Arial" panose="020B0604020202020204" pitchFamily="34" charset="0"/>
              </a:rPr>
              <a:t>Tourism &amp; The Visitor Economy</a:t>
            </a:r>
            <a:r>
              <a:rPr kumimoji="0" lang="en-US" altLang="en-US" b="1" i="0" u="sng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3045198" y="4285453"/>
            <a:ext cx="1920240" cy="232434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b="1" u="sng" dirty="0">
                <a:solidFill>
                  <a:srgbClr val="7030A0"/>
                </a:solidFill>
                <a:latin typeface="Arial" panose="020B0604020202020204" pitchFamily="34" charset="0"/>
              </a:rPr>
              <a:t>Transport &amp; Logistics</a:t>
            </a:r>
            <a:r>
              <a:rPr kumimoji="0" lang="en-US" altLang="en-US" b="1" i="0" u="sng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2111889" y="7102474"/>
            <a:ext cx="2351471" cy="155101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b="1" u="sng" dirty="0">
                <a:solidFill>
                  <a:srgbClr val="FF0000"/>
                </a:solidFill>
                <a:latin typeface="Arial" panose="020B0604020202020204" pitchFamily="34" charset="0"/>
              </a:rPr>
              <a:t>Professional Services</a:t>
            </a:r>
            <a:r>
              <a:rPr kumimoji="0" lang="en-US" altLang="en-US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35" name="Text Box 2"/>
          <p:cNvSpPr txBox="1">
            <a:spLocks noChangeArrowheads="1"/>
          </p:cNvSpPr>
          <p:nvPr/>
        </p:nvSpPr>
        <p:spPr bwMode="auto">
          <a:xfrm>
            <a:off x="7352899" y="4285452"/>
            <a:ext cx="1920240" cy="203914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sng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Arial" panose="020B0604020202020204" pitchFamily="34" charset="0"/>
              </a:rPr>
              <a:t>Creative</a:t>
            </a:r>
            <a:r>
              <a:rPr lang="en-US" altLang="en-US" b="1" u="sng" dirty="0">
                <a:solidFill>
                  <a:srgbClr val="7030A0"/>
                </a:solidFill>
                <a:latin typeface="Arial" panose="020B0604020202020204" pitchFamily="34" charset="0"/>
              </a:rPr>
              <a:t>, </a:t>
            </a:r>
            <a:r>
              <a:rPr kumimoji="0" lang="en-US" altLang="en-US" b="1" i="0" u="sng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Arial" panose="020B0604020202020204" pitchFamily="34" charset="0"/>
              </a:rPr>
              <a:t>Cultural</a:t>
            </a:r>
            <a:r>
              <a:rPr lang="en-US" altLang="en-US" b="1" u="sng" dirty="0">
                <a:solidFill>
                  <a:srgbClr val="7030A0"/>
                </a:solidFill>
                <a:latin typeface="Arial" panose="020B0604020202020204" pitchFamily="34" charset="0"/>
              </a:rPr>
              <a:t> &amp; Digital</a:t>
            </a:r>
            <a:endParaRPr kumimoji="0" lang="en-US" altLang="en-US" b="1" i="0" u="sng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6" name="Text Box 2"/>
          <p:cNvSpPr txBox="1">
            <a:spLocks noChangeArrowheads="1"/>
          </p:cNvSpPr>
          <p:nvPr/>
        </p:nvSpPr>
        <p:spPr bwMode="auto">
          <a:xfrm>
            <a:off x="9483835" y="4285453"/>
            <a:ext cx="1920240" cy="224742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sng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Arial" panose="020B0604020202020204" pitchFamily="34" charset="0"/>
              </a:rPr>
              <a:t>Agriculture &amp; Land</a:t>
            </a:r>
            <a:r>
              <a:rPr lang="en-US" altLang="en-US" b="1" u="sng" dirty="0">
                <a:solidFill>
                  <a:srgbClr val="7030A0"/>
                </a:solidFill>
                <a:latin typeface="Arial" panose="020B0604020202020204" pitchFamily="34" charset="0"/>
              </a:rPr>
              <a:t>-</a:t>
            </a:r>
            <a:r>
              <a:rPr kumimoji="0" lang="en-US" altLang="en-US" b="1" i="0" u="sng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Arial" panose="020B0604020202020204" pitchFamily="34" charset="0"/>
              </a:rPr>
              <a:t>Based </a:t>
            </a:r>
          </a:p>
        </p:txBody>
      </p:sp>
      <p:pic>
        <p:nvPicPr>
          <p:cNvPr id="44" name="Picture 2" descr="Health Care Caree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" y="1331772"/>
            <a:ext cx="1886100" cy="205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Image result for social  car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691" y="1425908"/>
            <a:ext cx="1607489" cy="195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 descr="Image result for manufactur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0888" y="1529557"/>
            <a:ext cx="1909352" cy="1853723"/>
          </a:xfrm>
          <a:prstGeom prst="rect">
            <a:avLst/>
          </a:prstGeom>
        </p:spPr>
      </p:pic>
      <p:pic>
        <p:nvPicPr>
          <p:cNvPr id="13326" name="Picture 14" descr="Image result for wind turbin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380" y="1529557"/>
            <a:ext cx="1987206" cy="1853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83835" y="1482317"/>
            <a:ext cx="1948627" cy="194820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3924" y="5212080"/>
            <a:ext cx="1920240" cy="13208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61692" y="4927600"/>
            <a:ext cx="1903746" cy="1682195"/>
          </a:xfrm>
          <a:prstGeom prst="rect">
            <a:avLst/>
          </a:prstGeom>
        </p:spPr>
      </p:pic>
      <p:sp>
        <p:nvSpPr>
          <p:cNvPr id="46" name="Text Box 2"/>
          <p:cNvSpPr txBox="1">
            <a:spLocks noChangeArrowheads="1"/>
          </p:cNvSpPr>
          <p:nvPr/>
        </p:nvSpPr>
        <p:spPr bwMode="auto">
          <a:xfrm>
            <a:off x="5244400" y="4285452"/>
            <a:ext cx="1920240" cy="224742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b="1" u="sng" dirty="0">
                <a:solidFill>
                  <a:srgbClr val="7030A0"/>
                </a:solidFill>
                <a:latin typeface="Arial" panose="020B0604020202020204" pitchFamily="34" charset="0"/>
              </a:rPr>
              <a:t>Professional Services</a:t>
            </a:r>
            <a:endParaRPr kumimoji="0" lang="en-US" altLang="en-US" b="1" i="0" u="sng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66472" y="4927600"/>
            <a:ext cx="1891908" cy="168219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69077" y="5212080"/>
            <a:ext cx="1891908" cy="139771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83835" y="4927599"/>
            <a:ext cx="1948627" cy="1682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818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59EBFDBF91A0448C709C78468F4551" ma:contentTypeVersion="14" ma:contentTypeDescription="Create a new document." ma:contentTypeScope="" ma:versionID="ade1d9f186a4b6a6a9fbb9e659f368ff">
  <xsd:schema xmlns:xsd="http://www.w3.org/2001/XMLSchema" xmlns:xs="http://www.w3.org/2001/XMLSchema" xmlns:p="http://schemas.microsoft.com/office/2006/metadata/properties" xmlns:ns2="aa85f008-0777-41b2-8b11-f5fcfcf29405" xmlns:ns3="6f4a841e-270f-4f5d-86d8-2f0a58af3dc3" targetNamespace="http://schemas.microsoft.com/office/2006/metadata/properties" ma:root="true" ma:fieldsID="8d323ba14e57576c9eaa0c31de72bf9d" ns2:_="" ns3:_="">
    <xsd:import namespace="aa85f008-0777-41b2-8b11-f5fcfcf29405"/>
    <xsd:import namespace="6f4a841e-270f-4f5d-86d8-2f0a58af3dc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85f008-0777-41b2-8b11-f5fcfcf294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1973a211-6405-42b6-9524-a696d4b9f23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4a841e-270f-4f5d-86d8-2f0a58af3dc3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403ca02e-0e8c-4fce-b590-a4eefdfe3c8a}" ma:internalName="TaxCatchAll" ma:showField="CatchAllData" ma:web="6f4a841e-270f-4f5d-86d8-2f0a58af3d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a85f008-0777-41b2-8b11-f5fcfcf29405">
      <Terms xmlns="http://schemas.microsoft.com/office/infopath/2007/PartnerControls"/>
    </lcf76f155ced4ddcb4097134ff3c332f>
    <TaxCatchAll xmlns="6f4a841e-270f-4f5d-86d8-2f0a58af3dc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68AD735-C619-4D89-8E36-309435D182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85f008-0777-41b2-8b11-f5fcfcf29405"/>
    <ds:schemaRef ds:uri="6f4a841e-270f-4f5d-86d8-2f0a58af3dc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54C1EC7-64E8-49F8-BD54-34E5F133BC3D}">
  <ds:schemaRefs>
    <ds:schemaRef ds:uri="http://schemas.microsoft.com/office/2006/metadata/properties"/>
    <ds:schemaRef ds:uri="http://schemas.microsoft.com/office/infopath/2007/PartnerControls"/>
    <ds:schemaRef ds:uri="aa85f008-0777-41b2-8b11-f5fcfcf29405"/>
    <ds:schemaRef ds:uri="6f4a841e-270f-4f5d-86d8-2f0a58af3dc3"/>
  </ds:schemaRefs>
</ds:datastoreItem>
</file>

<file path=customXml/itemProps3.xml><?xml version="1.0" encoding="utf-8"?>
<ds:datastoreItem xmlns:ds="http://schemas.openxmlformats.org/officeDocument/2006/customXml" ds:itemID="{F0597DDF-0DB2-45C7-8F8D-D971FDE8B7B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1078</Words>
  <Application>Microsoft Office PowerPoint</Application>
  <PresentationFormat>Widescreen</PresentationFormat>
  <Paragraphs>111</Paragraphs>
  <Slides>17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Abadi</vt:lpstr>
      <vt:lpstr>Aptos</vt:lpstr>
      <vt:lpstr>Arial</vt:lpstr>
      <vt:lpstr>Calibri</vt:lpstr>
      <vt:lpstr>Times New Roman</vt:lpstr>
      <vt:lpstr>Wingdings</vt:lpstr>
      <vt:lpstr>Office Theme</vt:lpstr>
      <vt:lpstr>PowerPoint Presentation</vt:lpstr>
      <vt:lpstr>Today’s key question……………</vt:lpstr>
      <vt:lpstr>Aims of this session</vt:lpstr>
      <vt:lpstr>Cumbria is a great place to live, work and invest</vt:lpstr>
      <vt:lpstr>What is LMI and what is the ‘labour market’?</vt:lpstr>
      <vt:lpstr>Why do I need to know about that?</vt:lpstr>
      <vt:lpstr>Here are just a few new and emerging jobs which didn’t even exist 10 years ago: </vt:lpstr>
      <vt:lpstr>Average Salaries </vt:lpstr>
      <vt:lpstr>PowerPoint Presentation</vt:lpstr>
      <vt:lpstr>Activity </vt:lpstr>
      <vt:lpstr> Employers in Cumbria (just a few examples)  </vt:lpstr>
      <vt:lpstr>The top 10 Growth Areas/Sectors in Cumbria</vt:lpstr>
      <vt:lpstr>Build your skills! </vt:lpstr>
      <vt:lpstr>What all this means for you</vt:lpstr>
      <vt:lpstr>PowerPoint Presentation</vt:lpstr>
      <vt:lpstr>Some Things to Consider </vt:lpstr>
      <vt:lpstr>Today’s key question……………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jennie</dc:creator>
  <cp:lastModifiedBy>Mandy Morland</cp:lastModifiedBy>
  <cp:revision>7</cp:revision>
  <dcterms:created xsi:type="dcterms:W3CDTF">2024-08-20T13:16:38Z</dcterms:created>
  <dcterms:modified xsi:type="dcterms:W3CDTF">2026-01-07T09:38:38Z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0x010100A859EBFDBF91A0448C709C78468F4551</vt:lpwstr>
  </property>
  <property fmtid="{D5CDD505-2E9C-101B-9397-08002B2CF9AE}" pid="3" name="Order">
    <vt:r8>100</vt:r8>
  </property>
  <property fmtid="{D5CDD505-2E9C-101B-9397-08002B2CF9AE}" pid="4" name="MediaServiceImageTags">
    <vt:lpwstr/>
  </property>
  <property fmtid="{D5CDD505-2E9C-101B-9397-08002B2CF9AE}" pid="5" name="MSIP_Label_defa4170-0d19-0005-0004-bc88714345d2_Enabled">
    <vt:lpwstr>true</vt:lpwstr>
  </property>
  <property fmtid="{D5CDD505-2E9C-101B-9397-08002B2CF9AE}" pid="6" name="MSIP_Label_defa4170-0d19-0005-0004-bc88714345d2_SetDate">
    <vt:lpwstr>2025-03-26T08:46:15Z</vt:lpwstr>
  </property>
  <property fmtid="{D5CDD505-2E9C-101B-9397-08002B2CF9AE}" pid="7" name="MSIP_Label_defa4170-0d19-0005-0004-bc88714345d2_Method">
    <vt:lpwstr>Standard</vt:lpwstr>
  </property>
  <property fmtid="{D5CDD505-2E9C-101B-9397-08002B2CF9AE}" pid="8" name="MSIP_Label_defa4170-0d19-0005-0004-bc88714345d2_Name">
    <vt:lpwstr>defa4170-0d19-0005-0004-bc88714345d2</vt:lpwstr>
  </property>
  <property fmtid="{D5CDD505-2E9C-101B-9397-08002B2CF9AE}" pid="9" name="MSIP_Label_defa4170-0d19-0005-0004-bc88714345d2_SiteId">
    <vt:lpwstr>2a6a35eb-28a5-4a57-a0e3-6d1590820eaf</vt:lpwstr>
  </property>
  <property fmtid="{D5CDD505-2E9C-101B-9397-08002B2CF9AE}" pid="10" name="MSIP_Label_defa4170-0d19-0005-0004-bc88714345d2_ActionId">
    <vt:lpwstr>54588174-4d79-41a6-806a-94d6f286898c</vt:lpwstr>
  </property>
  <property fmtid="{D5CDD505-2E9C-101B-9397-08002B2CF9AE}" pid="11" name="MSIP_Label_defa4170-0d19-0005-0004-bc88714345d2_ContentBits">
    <vt:lpwstr>0</vt:lpwstr>
  </property>
  <property fmtid="{D5CDD505-2E9C-101B-9397-08002B2CF9AE}" pid="12" name="MSIP_Label_defa4170-0d19-0005-0004-bc88714345d2_Tag">
    <vt:lpwstr>10, 3, 0, 1</vt:lpwstr>
  </property>
</Properties>
</file>